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7"/>
  </p:notesMasterIdLst>
  <p:sldIdLst>
    <p:sldId id="256" r:id="rId2"/>
    <p:sldId id="276" r:id="rId3"/>
    <p:sldId id="359" r:id="rId4"/>
    <p:sldId id="280" r:id="rId5"/>
    <p:sldId id="307" r:id="rId6"/>
    <p:sldId id="306" r:id="rId7"/>
    <p:sldId id="304" r:id="rId8"/>
    <p:sldId id="308" r:id="rId9"/>
    <p:sldId id="388" r:id="rId10"/>
    <p:sldId id="389" r:id="rId11"/>
    <p:sldId id="360" r:id="rId12"/>
    <p:sldId id="347" r:id="rId13"/>
    <p:sldId id="390" r:id="rId14"/>
    <p:sldId id="391" r:id="rId15"/>
    <p:sldId id="387" r:id="rId16"/>
    <p:sldId id="346" r:id="rId17"/>
    <p:sldId id="376" r:id="rId18"/>
    <p:sldId id="356" r:id="rId19"/>
    <p:sldId id="357" r:id="rId20"/>
    <p:sldId id="344" r:id="rId21"/>
    <p:sldId id="380" r:id="rId22"/>
    <p:sldId id="377" r:id="rId23"/>
    <p:sldId id="354" r:id="rId24"/>
    <p:sldId id="277" r:id="rId25"/>
    <p:sldId id="349" r:id="rId26"/>
    <p:sldId id="352" r:id="rId27"/>
    <p:sldId id="350" r:id="rId28"/>
    <p:sldId id="342" r:id="rId29"/>
    <p:sldId id="353" r:id="rId30"/>
    <p:sldId id="358" r:id="rId31"/>
    <p:sldId id="345" r:id="rId32"/>
    <p:sldId id="381" r:id="rId33"/>
    <p:sldId id="355" r:id="rId34"/>
    <p:sldId id="374" r:id="rId35"/>
    <p:sldId id="378" r:id="rId36"/>
    <p:sldId id="343" r:id="rId37"/>
    <p:sldId id="351" r:id="rId38"/>
    <p:sldId id="361" r:id="rId39"/>
    <p:sldId id="363" r:id="rId40"/>
    <p:sldId id="362" r:id="rId41"/>
    <p:sldId id="383" r:id="rId42"/>
    <p:sldId id="382" r:id="rId43"/>
    <p:sldId id="364" r:id="rId44"/>
    <p:sldId id="365" r:id="rId45"/>
    <p:sldId id="366" r:id="rId46"/>
    <p:sldId id="367" r:id="rId47"/>
    <p:sldId id="368" r:id="rId48"/>
    <p:sldId id="369" r:id="rId49"/>
    <p:sldId id="370" r:id="rId50"/>
    <p:sldId id="373" r:id="rId51"/>
    <p:sldId id="371" r:id="rId52"/>
    <p:sldId id="372" r:id="rId53"/>
    <p:sldId id="379" r:id="rId54"/>
    <p:sldId id="386" r:id="rId55"/>
    <p:sldId id="265" r:id="rId56"/>
  </p:sldIdLst>
  <p:sldSz cx="18288000" cy="10287000"/>
  <p:notesSz cx="6858000" cy="9144000"/>
  <p:embeddedFontLst>
    <p:embeddedFont>
      <p:font typeface="Abadi" panose="020B0604020104020204" pitchFamily="34" charset="0"/>
      <p:regular r:id="rId58"/>
    </p:embeddedFont>
    <p:embeddedFont>
      <p:font typeface="Montserrat" panose="00000500000000000000" pitchFamily="2" charset="0"/>
      <p:regular r:id="rId59"/>
    </p:embeddedFont>
    <p:embeddedFont>
      <p:font typeface="Montserrat ExtraBold" panose="00000900000000000000" pitchFamily="2" charset="0"/>
      <p:bold r:id="rId60"/>
      <p:boldItalic r:id="rId61"/>
    </p:embeddedFont>
    <p:embeddedFont>
      <p:font typeface="Montserrat SemiBold" panose="00000700000000000000" pitchFamily="2" charset="0"/>
      <p:bold r:id="rId62"/>
      <p:boldItalic r:id="rId63"/>
    </p:embeddedFont>
    <p:embeddedFont>
      <p:font typeface="Poppins Bold" panose="020B0604020202020204" charset="0"/>
      <p:regular r:id="rId64"/>
    </p:embeddedFont>
    <p:embeddedFont>
      <p:font typeface="Poppins SemiBold" panose="00000700000000000000" pitchFamily="2" charset="0"/>
      <p:bold r:id="rId65"/>
      <p:boldItalic r:id="rId66"/>
    </p:embeddedFont>
    <p:embeddedFont>
      <p:font typeface="Tahoma" panose="020B0604030504040204" pitchFamily="34" charset="0"/>
      <p:regular r:id="rId67"/>
      <p:bold r:id="rId68"/>
    </p:embeddedFont>
    <p:embeddedFont>
      <p:font typeface="Verdana" panose="020B0604030504040204" pitchFamily="34" charset="0"/>
      <p:regular r:id="rId69"/>
      <p:bold r:id="rId70"/>
      <p:italic r:id="rId71"/>
      <p:boldItalic r:id="rId7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A6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5E1112-16EB-4DFA-8F46-306044CDBBD3}" v="32" dt="2025-03-17T14:59:45.175"/>
    <p1510:client id="{951364D7-68ED-4B71-B5DD-CEFD51B289F3}" v="1085" dt="2025-03-18T07:25:09.0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6.fntdata"/><Relationship Id="rId68" Type="http://schemas.openxmlformats.org/officeDocument/2006/relationships/font" Target="fonts/font11.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font" Target="fonts/font12.fntdata"/><Relationship Id="rId77"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14.fntdata"/><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 Punit Prajapati" userId="cb65712c-b4ef-48a9-a22e-e96c13dffa72" providerId="ADAL" clId="{951364D7-68ED-4B71-B5DD-CEFD51B289F3}"/>
    <pc:docChg chg="undo custSel addSld delSld modSld sldOrd">
      <pc:chgData name="CA Punit Prajapati" userId="cb65712c-b4ef-48a9-a22e-e96c13dffa72" providerId="ADAL" clId="{951364D7-68ED-4B71-B5DD-CEFD51B289F3}" dt="2025-03-18T07:26:12.617" v="1166" actId="20577"/>
      <pc:docMkLst>
        <pc:docMk/>
      </pc:docMkLst>
      <pc:sldChg chg="add del ord">
        <pc:chgData name="CA Punit Prajapati" userId="cb65712c-b4ef-48a9-a22e-e96c13dffa72" providerId="ADAL" clId="{951364D7-68ED-4B71-B5DD-CEFD51B289F3}" dt="2025-03-18T07:25:39.034" v="1160"/>
        <pc:sldMkLst>
          <pc:docMk/>
          <pc:sldMk cId="2570224015" sldId="347"/>
        </pc:sldMkLst>
      </pc:sldChg>
      <pc:sldChg chg="add del">
        <pc:chgData name="CA Punit Prajapati" userId="cb65712c-b4ef-48a9-a22e-e96c13dffa72" providerId="ADAL" clId="{951364D7-68ED-4B71-B5DD-CEFD51B289F3}" dt="2025-03-18T07:24:33.275" v="1152"/>
        <pc:sldMkLst>
          <pc:docMk/>
          <pc:sldMk cId="2984298392" sldId="347"/>
        </pc:sldMkLst>
      </pc:sldChg>
      <pc:sldChg chg="modSp del mod">
        <pc:chgData name="CA Punit Prajapati" userId="cb65712c-b4ef-48a9-a22e-e96c13dffa72" providerId="ADAL" clId="{951364D7-68ED-4B71-B5DD-CEFD51B289F3}" dt="2025-03-18T07:25:08.994" v="1157"/>
        <pc:sldMkLst>
          <pc:docMk/>
          <pc:sldMk cId="3745721511" sldId="347"/>
        </pc:sldMkLst>
        <pc:spChg chg="ord">
          <ac:chgData name="CA Punit Prajapati" userId="cb65712c-b4ef-48a9-a22e-e96c13dffa72" providerId="ADAL" clId="{951364D7-68ED-4B71-B5DD-CEFD51B289F3}" dt="2025-03-18T07:25:04.190" v="1156" actId="170"/>
          <ac:spMkLst>
            <pc:docMk/>
            <pc:sldMk cId="3745721511" sldId="347"/>
            <ac:spMk id="3" creationId="{C7AD17EB-80D6-6D68-EAAB-74F8F2B1BE1D}"/>
          </ac:spMkLst>
        </pc:spChg>
      </pc:sldChg>
      <pc:sldChg chg="modSp mod">
        <pc:chgData name="CA Punit Prajapati" userId="cb65712c-b4ef-48a9-a22e-e96c13dffa72" providerId="ADAL" clId="{951364D7-68ED-4B71-B5DD-CEFD51B289F3}" dt="2025-03-18T07:26:00.380" v="1164" actId="20577"/>
        <pc:sldMkLst>
          <pc:docMk/>
          <pc:sldMk cId="677975937" sldId="354"/>
        </pc:sldMkLst>
        <pc:spChg chg="mod">
          <ac:chgData name="CA Punit Prajapati" userId="cb65712c-b4ef-48a9-a22e-e96c13dffa72" providerId="ADAL" clId="{951364D7-68ED-4B71-B5DD-CEFD51B289F3}" dt="2025-03-18T07:26:00.380" v="1164" actId="20577"/>
          <ac:spMkLst>
            <pc:docMk/>
            <pc:sldMk cId="677975937" sldId="354"/>
            <ac:spMk id="14" creationId="{36E8C939-303E-D637-BFA6-BB4D74542576}"/>
          </ac:spMkLst>
        </pc:spChg>
      </pc:sldChg>
      <pc:sldChg chg="modSp mod">
        <pc:chgData name="CA Punit Prajapati" userId="cb65712c-b4ef-48a9-a22e-e96c13dffa72" providerId="ADAL" clId="{951364D7-68ED-4B71-B5DD-CEFD51B289F3}" dt="2025-03-18T07:26:12.617" v="1166" actId="20577"/>
        <pc:sldMkLst>
          <pc:docMk/>
          <pc:sldMk cId="2093600989" sldId="355"/>
        </pc:sldMkLst>
        <pc:spChg chg="mod">
          <ac:chgData name="CA Punit Prajapati" userId="cb65712c-b4ef-48a9-a22e-e96c13dffa72" providerId="ADAL" clId="{951364D7-68ED-4B71-B5DD-CEFD51B289F3}" dt="2025-03-18T07:26:12.617" v="1166" actId="20577"/>
          <ac:spMkLst>
            <pc:docMk/>
            <pc:sldMk cId="2093600989" sldId="355"/>
            <ac:spMk id="14" creationId="{36E8C939-303E-D637-BFA6-BB4D74542576}"/>
          </ac:spMkLst>
        </pc:spChg>
      </pc:sldChg>
      <pc:sldChg chg="modSp mod">
        <pc:chgData name="CA Punit Prajapati" userId="cb65712c-b4ef-48a9-a22e-e96c13dffa72" providerId="ADAL" clId="{951364D7-68ED-4B71-B5DD-CEFD51B289F3}" dt="2025-03-18T07:25:54.882" v="1163" actId="20577"/>
        <pc:sldMkLst>
          <pc:docMk/>
          <pc:sldMk cId="2210850145" sldId="356"/>
        </pc:sldMkLst>
        <pc:spChg chg="mod">
          <ac:chgData name="CA Punit Prajapati" userId="cb65712c-b4ef-48a9-a22e-e96c13dffa72" providerId="ADAL" clId="{951364D7-68ED-4B71-B5DD-CEFD51B289F3}" dt="2025-03-18T07:25:54.882" v="1163" actId="20577"/>
          <ac:spMkLst>
            <pc:docMk/>
            <pc:sldMk cId="2210850145" sldId="356"/>
            <ac:spMk id="14" creationId="{36E8C939-303E-D637-BFA6-BB4D74542576}"/>
          </ac:spMkLst>
        </pc:spChg>
      </pc:sldChg>
      <pc:sldChg chg="modSp mod">
        <pc:chgData name="CA Punit Prajapati" userId="cb65712c-b4ef-48a9-a22e-e96c13dffa72" providerId="ADAL" clId="{951364D7-68ED-4B71-B5DD-CEFD51B289F3}" dt="2025-03-18T07:26:07.082" v="1165" actId="20577"/>
        <pc:sldMkLst>
          <pc:docMk/>
          <pc:sldMk cId="2437982573" sldId="358"/>
        </pc:sldMkLst>
        <pc:spChg chg="mod">
          <ac:chgData name="CA Punit Prajapati" userId="cb65712c-b4ef-48a9-a22e-e96c13dffa72" providerId="ADAL" clId="{951364D7-68ED-4B71-B5DD-CEFD51B289F3}" dt="2025-03-18T07:26:07.082" v="1165" actId="20577"/>
          <ac:spMkLst>
            <pc:docMk/>
            <pc:sldMk cId="2437982573" sldId="358"/>
            <ac:spMk id="14" creationId="{36E8C939-303E-D637-BFA6-BB4D74542576}"/>
          </ac:spMkLst>
        </pc:spChg>
      </pc:sldChg>
      <pc:sldChg chg="del">
        <pc:chgData name="CA Punit Prajapati" userId="cb65712c-b4ef-48a9-a22e-e96c13dffa72" providerId="ADAL" clId="{951364D7-68ED-4B71-B5DD-CEFD51B289F3}" dt="2025-03-18T07:25:08.994" v="1157"/>
        <pc:sldMkLst>
          <pc:docMk/>
          <pc:sldMk cId="2630647837" sldId="360"/>
        </pc:sldMkLst>
      </pc:sldChg>
      <pc:sldChg chg="add del">
        <pc:chgData name="CA Punit Prajapati" userId="cb65712c-b4ef-48a9-a22e-e96c13dffa72" providerId="ADAL" clId="{951364D7-68ED-4B71-B5DD-CEFD51B289F3}" dt="2025-03-18T07:24:33.275" v="1152"/>
        <pc:sldMkLst>
          <pc:docMk/>
          <pc:sldMk cId="3694033465" sldId="360"/>
        </pc:sldMkLst>
      </pc:sldChg>
      <pc:sldChg chg="modSp add del mod ord">
        <pc:chgData name="CA Punit Prajapati" userId="cb65712c-b4ef-48a9-a22e-e96c13dffa72" providerId="ADAL" clId="{951364D7-68ED-4B71-B5DD-CEFD51B289F3}" dt="2025-03-18T07:25:43.186" v="1161" actId="20577"/>
        <pc:sldMkLst>
          <pc:docMk/>
          <pc:sldMk cId="4213025493" sldId="360"/>
        </pc:sldMkLst>
        <pc:spChg chg="mod">
          <ac:chgData name="CA Punit Prajapati" userId="cb65712c-b4ef-48a9-a22e-e96c13dffa72" providerId="ADAL" clId="{951364D7-68ED-4B71-B5DD-CEFD51B289F3}" dt="2025-03-18T07:25:43.186" v="1161" actId="20577"/>
          <ac:spMkLst>
            <pc:docMk/>
            <pc:sldMk cId="4213025493" sldId="360"/>
            <ac:spMk id="14" creationId="{36E8C939-303E-D637-BFA6-BB4D74542576}"/>
          </ac:spMkLst>
        </pc:spChg>
      </pc:sldChg>
      <pc:sldChg chg="modSp mod">
        <pc:chgData name="CA Punit Prajapati" userId="cb65712c-b4ef-48a9-a22e-e96c13dffa72" providerId="ADAL" clId="{951364D7-68ED-4B71-B5DD-CEFD51B289F3}" dt="2025-03-18T07:25:46.821" v="1162" actId="20577"/>
        <pc:sldMkLst>
          <pc:docMk/>
          <pc:sldMk cId="4022580558" sldId="387"/>
        </pc:sldMkLst>
        <pc:spChg chg="mod">
          <ac:chgData name="CA Punit Prajapati" userId="cb65712c-b4ef-48a9-a22e-e96c13dffa72" providerId="ADAL" clId="{951364D7-68ED-4B71-B5DD-CEFD51B289F3}" dt="2025-03-18T07:25:46.821" v="1162" actId="20577"/>
          <ac:spMkLst>
            <pc:docMk/>
            <pc:sldMk cId="4022580558" sldId="387"/>
            <ac:spMk id="14" creationId="{54C7F47C-C66D-9083-3F63-F8493EFF571C}"/>
          </ac:spMkLst>
        </pc:spChg>
      </pc:sldChg>
      <pc:sldChg chg="add del">
        <pc:chgData name="CA Punit Prajapati" userId="cb65712c-b4ef-48a9-a22e-e96c13dffa72" providerId="ADAL" clId="{951364D7-68ED-4B71-B5DD-CEFD51B289F3}" dt="2025-03-18T07:24:33.275" v="1152"/>
        <pc:sldMkLst>
          <pc:docMk/>
          <pc:sldMk cId="1537247143" sldId="390"/>
        </pc:sldMkLst>
      </pc:sldChg>
      <pc:sldChg chg="del">
        <pc:chgData name="CA Punit Prajapati" userId="cb65712c-b4ef-48a9-a22e-e96c13dffa72" providerId="ADAL" clId="{951364D7-68ED-4B71-B5DD-CEFD51B289F3}" dt="2025-03-18T07:25:08.994" v="1157"/>
        <pc:sldMkLst>
          <pc:docMk/>
          <pc:sldMk cId="1692533201" sldId="390"/>
        </pc:sldMkLst>
      </pc:sldChg>
      <pc:sldChg chg="modSp add del mod ord modAnim">
        <pc:chgData name="CA Punit Prajapati" userId="cb65712c-b4ef-48a9-a22e-e96c13dffa72" providerId="ADAL" clId="{951364D7-68ED-4B71-B5DD-CEFD51B289F3}" dt="2025-03-18T07:25:39.034" v="1160"/>
        <pc:sldMkLst>
          <pc:docMk/>
          <pc:sldMk cId="2862006854" sldId="390"/>
        </pc:sldMkLst>
        <pc:spChg chg="mod">
          <ac:chgData name="CA Punit Prajapati" userId="cb65712c-b4ef-48a9-a22e-e96c13dffa72" providerId="ADAL" clId="{951364D7-68ED-4B71-B5DD-CEFD51B289F3}" dt="2025-03-18T07:03:32.103" v="772" actId="1076"/>
          <ac:spMkLst>
            <pc:docMk/>
            <pc:sldMk cId="2862006854" sldId="390"/>
            <ac:spMk id="181" creationId="{4122FBCE-B68B-6EE6-C957-4014A0B2BF81}"/>
          </ac:spMkLst>
        </pc:spChg>
        <pc:spChg chg="mod">
          <ac:chgData name="CA Punit Prajapati" userId="cb65712c-b4ef-48a9-a22e-e96c13dffa72" providerId="ADAL" clId="{951364D7-68ED-4B71-B5DD-CEFD51B289F3}" dt="2025-03-18T06:59:18.163" v="470" actId="20577"/>
          <ac:spMkLst>
            <pc:docMk/>
            <pc:sldMk cId="2862006854" sldId="390"/>
            <ac:spMk id="182" creationId="{119DD936-8486-70AE-BF91-5330A77173CA}"/>
          </ac:spMkLst>
        </pc:spChg>
      </pc:sldChg>
      <pc:sldChg chg="del">
        <pc:chgData name="CA Punit Prajapati" userId="cb65712c-b4ef-48a9-a22e-e96c13dffa72" providerId="ADAL" clId="{951364D7-68ED-4B71-B5DD-CEFD51B289F3}" dt="2025-03-18T07:25:08.994" v="1157"/>
        <pc:sldMkLst>
          <pc:docMk/>
          <pc:sldMk cId="107258818" sldId="391"/>
        </pc:sldMkLst>
      </pc:sldChg>
      <pc:sldChg chg="add del">
        <pc:chgData name="CA Punit Prajapati" userId="cb65712c-b4ef-48a9-a22e-e96c13dffa72" providerId="ADAL" clId="{951364D7-68ED-4B71-B5DD-CEFD51B289F3}" dt="2025-03-18T07:24:33.275" v="1152"/>
        <pc:sldMkLst>
          <pc:docMk/>
          <pc:sldMk cId="206243329" sldId="391"/>
        </pc:sldMkLst>
      </pc:sldChg>
      <pc:sldChg chg="modSp add del mod modAnim">
        <pc:chgData name="CA Punit Prajapati" userId="cb65712c-b4ef-48a9-a22e-e96c13dffa72" providerId="ADAL" clId="{951364D7-68ED-4B71-B5DD-CEFD51B289F3}" dt="2025-03-18T07:16:07.269" v="832" actId="47"/>
        <pc:sldMkLst>
          <pc:docMk/>
          <pc:sldMk cId="283618869" sldId="391"/>
        </pc:sldMkLst>
        <pc:spChg chg="mod">
          <ac:chgData name="CA Punit Prajapati" userId="cb65712c-b4ef-48a9-a22e-e96c13dffa72" providerId="ADAL" clId="{951364D7-68ED-4B71-B5DD-CEFD51B289F3}" dt="2025-03-18T07:16:04.153" v="831" actId="20577"/>
          <ac:spMkLst>
            <pc:docMk/>
            <pc:sldMk cId="283618869" sldId="391"/>
            <ac:spMk id="181" creationId="{DD8A5144-B285-9E05-DEFB-A68CF27DF1C5}"/>
          </ac:spMkLst>
        </pc:spChg>
        <pc:spChg chg="mod">
          <ac:chgData name="CA Punit Prajapati" userId="cb65712c-b4ef-48a9-a22e-e96c13dffa72" providerId="ADAL" clId="{951364D7-68ED-4B71-B5DD-CEFD51B289F3}" dt="2025-03-18T07:15:46.194" v="787" actId="20577"/>
          <ac:spMkLst>
            <pc:docMk/>
            <pc:sldMk cId="283618869" sldId="391"/>
            <ac:spMk id="182" creationId="{A181F85F-E003-9A1A-FE2F-02439AD957BA}"/>
          </ac:spMkLst>
        </pc:spChg>
      </pc:sldChg>
      <pc:sldChg chg="modSp add del mod ord modAnim">
        <pc:chgData name="CA Punit Prajapati" userId="cb65712c-b4ef-48a9-a22e-e96c13dffa72" providerId="ADAL" clId="{951364D7-68ED-4B71-B5DD-CEFD51B289F3}" dt="2025-03-18T07:25:39.034" v="1160"/>
        <pc:sldMkLst>
          <pc:docMk/>
          <pc:sldMk cId="3799486714" sldId="391"/>
        </pc:sldMkLst>
        <pc:spChg chg="mod">
          <ac:chgData name="CA Punit Prajapati" userId="cb65712c-b4ef-48a9-a22e-e96c13dffa72" providerId="ADAL" clId="{951364D7-68ED-4B71-B5DD-CEFD51B289F3}" dt="2025-03-18T07:23:16.144" v="1149" actId="20577"/>
          <ac:spMkLst>
            <pc:docMk/>
            <pc:sldMk cId="3799486714" sldId="391"/>
            <ac:spMk id="181" creationId="{B9284EAC-526E-BCAB-A418-FFACAB160240}"/>
          </ac:spMkLst>
        </pc:spChg>
        <pc:spChg chg="mod">
          <ac:chgData name="CA Punit Prajapati" userId="cb65712c-b4ef-48a9-a22e-e96c13dffa72" providerId="ADAL" clId="{951364D7-68ED-4B71-B5DD-CEFD51B289F3}" dt="2025-03-18T07:16:29.194" v="847" actId="20577"/>
          <ac:spMkLst>
            <pc:docMk/>
            <pc:sldMk cId="3799486714" sldId="391"/>
            <ac:spMk id="182" creationId="{02B8358A-C55A-B473-5C2F-C61D36196E0C}"/>
          </ac:spMkLst>
        </pc:spChg>
      </pc:sldChg>
      <pc:sldChg chg="add del">
        <pc:chgData name="CA Punit Prajapati" userId="cb65712c-b4ef-48a9-a22e-e96c13dffa72" providerId="ADAL" clId="{951364D7-68ED-4B71-B5DD-CEFD51B289F3}" dt="2025-03-18T07:15:26.408" v="775" actId="47"/>
        <pc:sldMkLst>
          <pc:docMk/>
          <pc:sldMk cId="952391866" sldId="3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45762F-10C5-4F28-A97A-B1427A08F642}" type="datetimeFigureOut">
              <a:rPr lang="en-IN" smtClean="0"/>
              <a:t>18-03-2025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E2F80D-2F42-4CE5-A0DF-6FA2053B6341}" type="slidenum">
              <a:rPr lang="en-IN" smtClean="0"/>
              <a:t>‹#›</a:t>
            </a:fld>
            <a:endParaRPr lang="en-IN"/>
          </a:p>
        </p:txBody>
      </p:sp>
    </p:spTree>
    <p:extLst>
      <p:ext uri="{BB962C8B-B14F-4D97-AF65-F5344CB8AC3E}">
        <p14:creationId xmlns:p14="http://schemas.microsoft.com/office/powerpoint/2010/main" val="2524966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3de7457949_0_7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3de7457949_0_7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8205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de7457949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de7457949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94221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de7457949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de7457949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49419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de7457949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de7457949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65534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de7457949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de7457949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33635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de7457949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de7457949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63218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de7457949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de7457949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2601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de7457949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de7457949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What is excluded here is only building not  complex or any other structure. </a:t>
            </a:r>
            <a:endParaRPr dirty="0"/>
          </a:p>
        </p:txBody>
      </p:sp>
    </p:spTree>
    <p:extLst>
      <p:ext uri="{BB962C8B-B14F-4D97-AF65-F5344CB8AC3E}">
        <p14:creationId xmlns:p14="http://schemas.microsoft.com/office/powerpoint/2010/main" val="3750283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de7457949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de7457949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82061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de7457949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de7457949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42292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de7457949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de7457949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44920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3de7457949_0_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3de7457949_0_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9089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de7457949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de7457949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15683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de7457949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de7457949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8269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de7457949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de7457949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543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de7457949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de7457949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50991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de7457949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de7457949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453601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de7457949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de7457949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720169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de7457949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de7457949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376405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de7457949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de7457949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760452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de7457949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de7457949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266009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de7457949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de7457949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29598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3de7457949_0_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3de7457949_0_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658563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de7457949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de7457949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834477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de7457949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de7457949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187024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de7457949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de7457949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940816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de7457949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de7457949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701587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de7457949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de7457949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453601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de7457949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de7457949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952058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de7457949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de7457949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356983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de7457949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de7457949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356983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de7457949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de7457949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427334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de7457949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de7457949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94536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3de7457949_0_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3de7457949_0_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07505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de7457949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de7457949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427334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0E2F80D-2F42-4CE5-A0DF-6FA2053B6341}" type="slidenum">
              <a:rPr lang="en-IN" smtClean="0"/>
              <a:t>55</a:t>
            </a:fld>
            <a:endParaRPr lang="en-IN"/>
          </a:p>
        </p:txBody>
      </p:sp>
    </p:spTree>
    <p:extLst>
      <p:ext uri="{BB962C8B-B14F-4D97-AF65-F5344CB8AC3E}">
        <p14:creationId xmlns:p14="http://schemas.microsoft.com/office/powerpoint/2010/main" val="1525186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3de7457949_0_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3de7457949_0_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8164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3de7457949_0_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3de7457949_0_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944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de7457949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de7457949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70522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a:extLst>
            <a:ext uri="{FF2B5EF4-FFF2-40B4-BE49-F238E27FC236}">
              <a16:creationId xmlns:a16="http://schemas.microsoft.com/office/drawing/2014/main" id="{8FCC2741-5E97-8426-2C00-6B14BB307735}"/>
            </a:ext>
          </a:extLst>
        </p:cNvPr>
        <p:cNvGrpSpPr/>
        <p:nvPr/>
      </p:nvGrpSpPr>
      <p:grpSpPr>
        <a:xfrm>
          <a:off x="0" y="0"/>
          <a:ext cx="0" cy="0"/>
          <a:chOff x="0" y="0"/>
          <a:chExt cx="0" cy="0"/>
        </a:xfrm>
      </p:grpSpPr>
      <p:sp>
        <p:nvSpPr>
          <p:cNvPr id="177" name="Google Shape;177;g3de7457949_0_199:notes">
            <a:extLst>
              <a:ext uri="{FF2B5EF4-FFF2-40B4-BE49-F238E27FC236}">
                <a16:creationId xmlns:a16="http://schemas.microsoft.com/office/drawing/2014/main" id="{5DC5C590-67A5-F61F-D290-A49998584F5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de7457949_0_199:notes">
            <a:extLst>
              <a:ext uri="{FF2B5EF4-FFF2-40B4-BE49-F238E27FC236}">
                <a16:creationId xmlns:a16="http://schemas.microsoft.com/office/drawing/2014/main" id="{E5680D70-9F19-2415-FA07-2C9847DB68D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06798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a:extLst>
            <a:ext uri="{FF2B5EF4-FFF2-40B4-BE49-F238E27FC236}">
              <a16:creationId xmlns:a16="http://schemas.microsoft.com/office/drawing/2014/main" id="{49676D03-4262-53E0-8D5D-25760EA81692}"/>
            </a:ext>
          </a:extLst>
        </p:cNvPr>
        <p:cNvGrpSpPr/>
        <p:nvPr/>
      </p:nvGrpSpPr>
      <p:grpSpPr>
        <a:xfrm>
          <a:off x="0" y="0"/>
          <a:ext cx="0" cy="0"/>
          <a:chOff x="0" y="0"/>
          <a:chExt cx="0" cy="0"/>
        </a:xfrm>
      </p:grpSpPr>
      <p:sp>
        <p:nvSpPr>
          <p:cNvPr id="177" name="Google Shape;177;g3de7457949_0_199:notes">
            <a:extLst>
              <a:ext uri="{FF2B5EF4-FFF2-40B4-BE49-F238E27FC236}">
                <a16:creationId xmlns:a16="http://schemas.microsoft.com/office/drawing/2014/main" id="{006A0A7C-0A4D-4D41-6DF3-6EC9A61D3A8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de7457949_0_199:notes">
            <a:extLst>
              <a:ext uri="{FF2B5EF4-FFF2-40B4-BE49-F238E27FC236}">
                <a16:creationId xmlns:a16="http://schemas.microsoft.com/office/drawing/2014/main" id="{A1143C84-7B80-A2B2-6992-7B317C0A25C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82712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slide &amp; title" type="blank">
  <p:cSld name="Blank slide &amp; title">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821350" y="750800"/>
            <a:ext cx="14997600" cy="2058000"/>
          </a:xfrm>
          <a:prstGeom prst="rect">
            <a:avLst/>
          </a:prstGeom>
        </p:spPr>
        <p:txBody>
          <a:bodyPr spcFirstLastPara="1" wrap="square" lIns="91425" tIns="91425" rIns="91425" bIns="91425" anchor="b" anchorCtr="0">
            <a:noAutofit/>
          </a:bodyPr>
          <a:lstStyle>
            <a:lvl1pPr lvl="0" rtl="0">
              <a:spcBef>
                <a:spcPts val="0"/>
              </a:spcBef>
              <a:spcAft>
                <a:spcPts val="0"/>
              </a:spcAft>
              <a:buNone/>
              <a:defRPr sz="4800"/>
            </a:lvl1pPr>
            <a:lvl2pPr lvl="1" rtl="0">
              <a:spcBef>
                <a:spcPts val="0"/>
              </a:spcBef>
              <a:spcAft>
                <a:spcPts val="0"/>
              </a:spcAft>
              <a:buNone/>
              <a:defRPr sz="4800"/>
            </a:lvl2pPr>
            <a:lvl3pPr lvl="2" rtl="0">
              <a:spcBef>
                <a:spcPts val="0"/>
              </a:spcBef>
              <a:spcAft>
                <a:spcPts val="0"/>
              </a:spcAft>
              <a:buNone/>
              <a:defRPr sz="4800"/>
            </a:lvl3pPr>
            <a:lvl4pPr lvl="3" rtl="0">
              <a:spcBef>
                <a:spcPts val="0"/>
              </a:spcBef>
              <a:spcAft>
                <a:spcPts val="0"/>
              </a:spcAft>
              <a:buNone/>
              <a:defRPr sz="4800"/>
            </a:lvl4pPr>
            <a:lvl5pPr lvl="4" rtl="0">
              <a:spcBef>
                <a:spcPts val="0"/>
              </a:spcBef>
              <a:spcAft>
                <a:spcPts val="0"/>
              </a:spcAft>
              <a:buNone/>
              <a:defRPr sz="4800"/>
            </a:lvl5pPr>
            <a:lvl6pPr lvl="5" rtl="0">
              <a:spcBef>
                <a:spcPts val="0"/>
              </a:spcBef>
              <a:spcAft>
                <a:spcPts val="0"/>
              </a:spcAft>
              <a:buNone/>
              <a:defRPr sz="4800"/>
            </a:lvl6pPr>
            <a:lvl7pPr lvl="6" rtl="0">
              <a:spcBef>
                <a:spcPts val="0"/>
              </a:spcBef>
              <a:spcAft>
                <a:spcPts val="0"/>
              </a:spcAft>
              <a:buNone/>
              <a:defRPr sz="4800"/>
            </a:lvl7pPr>
            <a:lvl8pPr lvl="7" rtl="0">
              <a:spcBef>
                <a:spcPts val="0"/>
              </a:spcBef>
              <a:spcAft>
                <a:spcPts val="0"/>
              </a:spcAft>
              <a:buNone/>
              <a:defRPr sz="4800"/>
            </a:lvl8pPr>
            <a:lvl9pPr lvl="8" rtl="0">
              <a:spcBef>
                <a:spcPts val="0"/>
              </a:spcBef>
              <a:spcAft>
                <a:spcPts val="0"/>
              </a:spcAft>
              <a:buNone/>
              <a:defRPr sz="4800"/>
            </a:lvl9pPr>
          </a:lstStyle>
          <a:p>
            <a:endParaRPr/>
          </a:p>
        </p:txBody>
      </p:sp>
    </p:spTree>
    <p:extLst>
      <p:ext uri="{BB962C8B-B14F-4D97-AF65-F5344CB8AC3E}">
        <p14:creationId xmlns:p14="http://schemas.microsoft.com/office/powerpoint/2010/main" val="2011145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28"/>
        <p:cNvGrpSpPr/>
        <p:nvPr/>
      </p:nvGrpSpPr>
      <p:grpSpPr>
        <a:xfrm>
          <a:off x="0" y="0"/>
          <a:ext cx="0" cy="0"/>
          <a:chOff x="0" y="0"/>
          <a:chExt cx="0" cy="0"/>
        </a:xfrm>
      </p:grpSpPr>
      <p:sp>
        <p:nvSpPr>
          <p:cNvPr id="29" name="Google Shape;29;p6"/>
          <p:cNvSpPr/>
          <p:nvPr/>
        </p:nvSpPr>
        <p:spPr>
          <a:xfrm>
            <a:off x="4057800" y="0"/>
            <a:ext cx="10172400" cy="10287000"/>
          </a:xfrm>
          <a:prstGeom prst="parallelogram">
            <a:avLst>
              <a:gd name="adj" fmla="val 25000"/>
            </a:avLst>
          </a:prstGeom>
          <a:solidFill>
            <a:srgbClr val="0043C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0" name="Google Shape;30;p6"/>
          <p:cNvSpPr txBox="1">
            <a:spLocks noGrp="1"/>
          </p:cNvSpPr>
          <p:nvPr>
            <p:ph type="subTitle" idx="1"/>
          </p:nvPr>
        </p:nvSpPr>
        <p:spPr>
          <a:xfrm>
            <a:off x="6307050" y="3601500"/>
            <a:ext cx="5046600" cy="4223400"/>
          </a:xfrm>
          <a:prstGeom prst="rect">
            <a:avLst/>
          </a:prstGeom>
        </p:spPr>
        <p:txBody>
          <a:bodyPr spcFirstLastPara="1" wrap="square" lIns="91425" tIns="91425" rIns="91425" bIns="91425" anchor="b" anchorCtr="0">
            <a:noAutofit/>
          </a:bodyPr>
          <a:lstStyle>
            <a:lvl1pPr lvl="0">
              <a:spcBef>
                <a:spcPts val="0"/>
              </a:spcBef>
              <a:spcAft>
                <a:spcPts val="0"/>
              </a:spcAft>
              <a:buNone/>
              <a:defRPr sz="3400">
                <a:solidFill>
                  <a:srgbClr val="FFFFFF"/>
                </a:solidFill>
                <a:latin typeface="Montserrat SemiBold"/>
                <a:ea typeface="Montserrat SemiBold"/>
                <a:cs typeface="Montserrat SemiBold"/>
                <a:sym typeface="Montserrat SemiBold"/>
              </a:defRPr>
            </a:lvl1pPr>
            <a:lvl2pPr lvl="1" algn="r">
              <a:spcBef>
                <a:spcPts val="0"/>
              </a:spcBef>
              <a:spcAft>
                <a:spcPts val="0"/>
              </a:spcAft>
              <a:buNone/>
              <a:defRPr sz="3400">
                <a:solidFill>
                  <a:srgbClr val="FFFFFF"/>
                </a:solidFill>
                <a:latin typeface="Montserrat SemiBold"/>
                <a:ea typeface="Montserrat SemiBold"/>
                <a:cs typeface="Montserrat SemiBold"/>
                <a:sym typeface="Montserrat SemiBold"/>
              </a:defRPr>
            </a:lvl2pPr>
            <a:lvl3pPr lvl="2" algn="r">
              <a:spcBef>
                <a:spcPts val="0"/>
              </a:spcBef>
              <a:spcAft>
                <a:spcPts val="0"/>
              </a:spcAft>
              <a:buNone/>
              <a:defRPr sz="3400">
                <a:solidFill>
                  <a:srgbClr val="FFFFFF"/>
                </a:solidFill>
                <a:latin typeface="Montserrat SemiBold"/>
                <a:ea typeface="Montserrat SemiBold"/>
                <a:cs typeface="Montserrat SemiBold"/>
                <a:sym typeface="Montserrat SemiBold"/>
              </a:defRPr>
            </a:lvl3pPr>
            <a:lvl4pPr lvl="3" algn="r">
              <a:spcBef>
                <a:spcPts val="0"/>
              </a:spcBef>
              <a:spcAft>
                <a:spcPts val="0"/>
              </a:spcAft>
              <a:buNone/>
              <a:defRPr sz="3400">
                <a:solidFill>
                  <a:srgbClr val="FFFFFF"/>
                </a:solidFill>
                <a:latin typeface="Montserrat SemiBold"/>
                <a:ea typeface="Montserrat SemiBold"/>
                <a:cs typeface="Montserrat SemiBold"/>
                <a:sym typeface="Montserrat SemiBold"/>
              </a:defRPr>
            </a:lvl4pPr>
            <a:lvl5pPr lvl="4" algn="r">
              <a:spcBef>
                <a:spcPts val="0"/>
              </a:spcBef>
              <a:spcAft>
                <a:spcPts val="0"/>
              </a:spcAft>
              <a:buNone/>
              <a:defRPr sz="3400">
                <a:solidFill>
                  <a:srgbClr val="FFFFFF"/>
                </a:solidFill>
                <a:latin typeface="Montserrat SemiBold"/>
                <a:ea typeface="Montserrat SemiBold"/>
                <a:cs typeface="Montserrat SemiBold"/>
                <a:sym typeface="Montserrat SemiBold"/>
              </a:defRPr>
            </a:lvl5pPr>
            <a:lvl6pPr lvl="5" algn="r">
              <a:spcBef>
                <a:spcPts val="0"/>
              </a:spcBef>
              <a:spcAft>
                <a:spcPts val="0"/>
              </a:spcAft>
              <a:buNone/>
              <a:defRPr sz="3400">
                <a:solidFill>
                  <a:srgbClr val="FFFFFF"/>
                </a:solidFill>
                <a:latin typeface="Montserrat SemiBold"/>
                <a:ea typeface="Montserrat SemiBold"/>
                <a:cs typeface="Montserrat SemiBold"/>
                <a:sym typeface="Montserrat SemiBold"/>
              </a:defRPr>
            </a:lvl6pPr>
            <a:lvl7pPr lvl="6" algn="r">
              <a:spcBef>
                <a:spcPts val="0"/>
              </a:spcBef>
              <a:spcAft>
                <a:spcPts val="0"/>
              </a:spcAft>
              <a:buNone/>
              <a:defRPr sz="3400">
                <a:solidFill>
                  <a:srgbClr val="FFFFFF"/>
                </a:solidFill>
                <a:latin typeface="Montserrat SemiBold"/>
                <a:ea typeface="Montserrat SemiBold"/>
                <a:cs typeface="Montserrat SemiBold"/>
                <a:sym typeface="Montserrat SemiBold"/>
              </a:defRPr>
            </a:lvl7pPr>
            <a:lvl8pPr lvl="7" algn="r">
              <a:spcBef>
                <a:spcPts val="0"/>
              </a:spcBef>
              <a:spcAft>
                <a:spcPts val="0"/>
              </a:spcAft>
              <a:buNone/>
              <a:defRPr sz="3400">
                <a:solidFill>
                  <a:srgbClr val="FFFFFF"/>
                </a:solidFill>
                <a:latin typeface="Montserrat SemiBold"/>
                <a:ea typeface="Montserrat SemiBold"/>
                <a:cs typeface="Montserrat SemiBold"/>
                <a:sym typeface="Montserrat SemiBold"/>
              </a:defRPr>
            </a:lvl8pPr>
            <a:lvl9pPr lvl="8" algn="r">
              <a:spcBef>
                <a:spcPts val="0"/>
              </a:spcBef>
              <a:spcAft>
                <a:spcPts val="0"/>
              </a:spcAft>
              <a:buNone/>
              <a:defRPr sz="3400">
                <a:solidFill>
                  <a:srgbClr val="FFFFFF"/>
                </a:solidFill>
                <a:latin typeface="Montserrat SemiBold"/>
                <a:ea typeface="Montserrat SemiBold"/>
                <a:cs typeface="Montserrat SemiBold"/>
                <a:sym typeface="Montserrat SemiBold"/>
              </a:defRPr>
            </a:lvl9pPr>
          </a:lstStyle>
          <a:p>
            <a:endParaRPr/>
          </a:p>
        </p:txBody>
      </p:sp>
      <p:sp>
        <p:nvSpPr>
          <p:cNvPr id="31" name="Google Shape;31;p6"/>
          <p:cNvSpPr txBox="1">
            <a:spLocks noGrp="1"/>
          </p:cNvSpPr>
          <p:nvPr>
            <p:ph type="sldNum" idx="12"/>
          </p:nvPr>
        </p:nvSpPr>
        <p:spPr>
          <a:xfrm>
            <a:off x="17097316" y="9326434"/>
            <a:ext cx="1097400" cy="787200"/>
          </a:xfrm>
          <a:prstGeom prst="rect">
            <a:avLst/>
          </a:prstGeom>
        </p:spPr>
        <p:txBody>
          <a:bodyPr spcFirstLastPara="1" wrap="square" lIns="91425" tIns="91425" rIns="91425" bIns="91425" anchor="ctr" anchorCtr="0">
            <a:noAutofit/>
          </a:bodyPr>
          <a:lstStyle>
            <a:lvl1pPr lvl="0" rtl="0">
              <a:buNone/>
              <a:defRPr sz="2400">
                <a:latin typeface="Arvo"/>
                <a:ea typeface="Arvo"/>
                <a:cs typeface="Arvo"/>
                <a:sym typeface="Arvo"/>
              </a:defRPr>
            </a:lvl1pPr>
            <a:lvl2pPr lvl="1" rtl="0">
              <a:buNone/>
              <a:defRPr sz="2400">
                <a:latin typeface="Arvo"/>
                <a:ea typeface="Arvo"/>
                <a:cs typeface="Arvo"/>
                <a:sym typeface="Arvo"/>
              </a:defRPr>
            </a:lvl2pPr>
            <a:lvl3pPr lvl="2" rtl="0">
              <a:buNone/>
              <a:defRPr sz="2400">
                <a:latin typeface="Arvo"/>
                <a:ea typeface="Arvo"/>
                <a:cs typeface="Arvo"/>
                <a:sym typeface="Arvo"/>
              </a:defRPr>
            </a:lvl3pPr>
            <a:lvl4pPr lvl="3" rtl="0">
              <a:buNone/>
              <a:defRPr sz="2400">
                <a:latin typeface="Arvo"/>
                <a:ea typeface="Arvo"/>
                <a:cs typeface="Arvo"/>
                <a:sym typeface="Arvo"/>
              </a:defRPr>
            </a:lvl4pPr>
            <a:lvl5pPr lvl="4" rtl="0">
              <a:buNone/>
              <a:defRPr sz="2400">
                <a:latin typeface="Arvo"/>
                <a:ea typeface="Arvo"/>
                <a:cs typeface="Arvo"/>
                <a:sym typeface="Arvo"/>
              </a:defRPr>
            </a:lvl5pPr>
            <a:lvl6pPr lvl="5" rtl="0">
              <a:buNone/>
              <a:defRPr sz="2400">
                <a:latin typeface="Arvo"/>
                <a:ea typeface="Arvo"/>
                <a:cs typeface="Arvo"/>
                <a:sym typeface="Arvo"/>
              </a:defRPr>
            </a:lvl6pPr>
            <a:lvl7pPr lvl="6" rtl="0">
              <a:buNone/>
              <a:defRPr sz="2400">
                <a:latin typeface="Arvo"/>
                <a:ea typeface="Arvo"/>
                <a:cs typeface="Arvo"/>
                <a:sym typeface="Arvo"/>
              </a:defRPr>
            </a:lvl7pPr>
            <a:lvl8pPr lvl="7" rtl="0">
              <a:buNone/>
              <a:defRPr sz="2400">
                <a:latin typeface="Arvo"/>
                <a:ea typeface="Arvo"/>
                <a:cs typeface="Arvo"/>
                <a:sym typeface="Arvo"/>
              </a:defRPr>
            </a:lvl8pPr>
            <a:lvl9pPr lvl="8" rtl="0">
              <a:buNone/>
              <a:defRPr sz="2400">
                <a:latin typeface="Arvo"/>
                <a:ea typeface="Arvo"/>
                <a:cs typeface="Arvo"/>
                <a:sym typeface="Arvo"/>
              </a:defRPr>
            </a:lvl9pPr>
          </a:lstStyle>
          <a:p>
            <a:pPr algn="l"/>
            <a:fld id="{00000000-1234-1234-1234-123412341234}" type="slidenum">
              <a:rPr lang="es" smtClean="0"/>
              <a:pPr algn="l"/>
              <a:t>‹#›</a:t>
            </a:fld>
            <a:endParaRPr lang="es">
              <a:latin typeface="Montserrat"/>
              <a:ea typeface="Montserrat"/>
              <a:cs typeface="Montserrat"/>
              <a:sym typeface="Montserrat"/>
            </a:endParaRPr>
          </a:p>
        </p:txBody>
      </p:sp>
      <p:sp>
        <p:nvSpPr>
          <p:cNvPr id="32" name="Google Shape;32;p6"/>
          <p:cNvSpPr txBox="1">
            <a:spLocks noGrp="1"/>
          </p:cNvSpPr>
          <p:nvPr>
            <p:ph type="subTitle" idx="2"/>
          </p:nvPr>
        </p:nvSpPr>
        <p:spPr>
          <a:xfrm>
            <a:off x="6307050" y="8022406"/>
            <a:ext cx="3789000" cy="2133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800">
                <a:solidFill>
                  <a:srgbClr val="90CCFA"/>
                </a:solidFill>
                <a:latin typeface="Spectral Light"/>
                <a:ea typeface="Spectral Light"/>
                <a:cs typeface="Spectral Light"/>
                <a:sym typeface="Spectral Light"/>
              </a:defRPr>
            </a:lvl1pPr>
            <a:lvl2pPr lvl="1" rtl="0">
              <a:spcBef>
                <a:spcPts val="0"/>
              </a:spcBef>
              <a:spcAft>
                <a:spcPts val="0"/>
              </a:spcAft>
              <a:buNone/>
              <a:defRPr>
                <a:solidFill>
                  <a:srgbClr val="90CCFA"/>
                </a:solidFill>
                <a:latin typeface="Spectral Light"/>
                <a:ea typeface="Spectral Light"/>
                <a:cs typeface="Spectral Light"/>
                <a:sym typeface="Spectral Light"/>
              </a:defRPr>
            </a:lvl2pPr>
            <a:lvl3pPr lvl="2" rtl="0">
              <a:spcBef>
                <a:spcPts val="0"/>
              </a:spcBef>
              <a:spcAft>
                <a:spcPts val="0"/>
              </a:spcAft>
              <a:buNone/>
              <a:defRPr>
                <a:solidFill>
                  <a:srgbClr val="90CCFA"/>
                </a:solidFill>
                <a:latin typeface="Spectral Light"/>
                <a:ea typeface="Spectral Light"/>
                <a:cs typeface="Spectral Light"/>
                <a:sym typeface="Spectral Light"/>
              </a:defRPr>
            </a:lvl3pPr>
            <a:lvl4pPr lvl="3" rtl="0">
              <a:spcBef>
                <a:spcPts val="0"/>
              </a:spcBef>
              <a:spcAft>
                <a:spcPts val="0"/>
              </a:spcAft>
              <a:buNone/>
              <a:defRPr>
                <a:solidFill>
                  <a:srgbClr val="90CCFA"/>
                </a:solidFill>
                <a:latin typeface="Spectral Light"/>
                <a:ea typeface="Spectral Light"/>
                <a:cs typeface="Spectral Light"/>
                <a:sym typeface="Spectral Light"/>
              </a:defRPr>
            </a:lvl4pPr>
            <a:lvl5pPr lvl="4" rtl="0">
              <a:spcBef>
                <a:spcPts val="0"/>
              </a:spcBef>
              <a:spcAft>
                <a:spcPts val="0"/>
              </a:spcAft>
              <a:buNone/>
              <a:defRPr>
                <a:solidFill>
                  <a:srgbClr val="90CCFA"/>
                </a:solidFill>
                <a:latin typeface="Spectral Light"/>
                <a:ea typeface="Spectral Light"/>
                <a:cs typeface="Spectral Light"/>
                <a:sym typeface="Spectral Light"/>
              </a:defRPr>
            </a:lvl5pPr>
            <a:lvl6pPr lvl="5" rtl="0">
              <a:spcBef>
                <a:spcPts val="0"/>
              </a:spcBef>
              <a:spcAft>
                <a:spcPts val="0"/>
              </a:spcAft>
              <a:buNone/>
              <a:defRPr>
                <a:solidFill>
                  <a:srgbClr val="90CCFA"/>
                </a:solidFill>
                <a:latin typeface="Spectral Light"/>
                <a:ea typeface="Spectral Light"/>
                <a:cs typeface="Spectral Light"/>
                <a:sym typeface="Spectral Light"/>
              </a:defRPr>
            </a:lvl6pPr>
            <a:lvl7pPr lvl="6" rtl="0">
              <a:spcBef>
                <a:spcPts val="0"/>
              </a:spcBef>
              <a:spcAft>
                <a:spcPts val="0"/>
              </a:spcAft>
              <a:buNone/>
              <a:defRPr>
                <a:solidFill>
                  <a:srgbClr val="90CCFA"/>
                </a:solidFill>
                <a:latin typeface="Spectral Light"/>
                <a:ea typeface="Spectral Light"/>
                <a:cs typeface="Spectral Light"/>
                <a:sym typeface="Spectral Light"/>
              </a:defRPr>
            </a:lvl7pPr>
            <a:lvl8pPr lvl="7" rtl="0">
              <a:spcBef>
                <a:spcPts val="0"/>
              </a:spcBef>
              <a:spcAft>
                <a:spcPts val="0"/>
              </a:spcAft>
              <a:buNone/>
              <a:defRPr>
                <a:solidFill>
                  <a:srgbClr val="90CCFA"/>
                </a:solidFill>
                <a:latin typeface="Spectral Light"/>
                <a:ea typeface="Spectral Light"/>
                <a:cs typeface="Spectral Light"/>
                <a:sym typeface="Spectral Light"/>
              </a:defRPr>
            </a:lvl8pPr>
            <a:lvl9pPr lvl="8" rtl="0">
              <a:spcBef>
                <a:spcPts val="0"/>
              </a:spcBef>
              <a:spcAft>
                <a:spcPts val="0"/>
              </a:spcAft>
              <a:buNone/>
              <a:defRPr>
                <a:solidFill>
                  <a:srgbClr val="90CCFA"/>
                </a:solidFill>
                <a:latin typeface="Spectral Light"/>
                <a:ea typeface="Spectral Light"/>
                <a:cs typeface="Spectral Light"/>
                <a:sym typeface="Spectral Light"/>
              </a:defRPr>
            </a:lvl9pPr>
          </a:lstStyle>
          <a:p>
            <a:endParaRPr/>
          </a:p>
        </p:txBody>
      </p:sp>
    </p:spTree>
    <p:extLst>
      <p:ext uri="{BB962C8B-B14F-4D97-AF65-F5344CB8AC3E}">
        <p14:creationId xmlns:p14="http://schemas.microsoft.com/office/powerpoint/2010/main" val="1708981101"/>
      </p:ext>
    </p:extLst>
  </p:cSld>
  <p:clrMapOvr>
    <a:masterClrMapping/>
  </p:clrMapOvr>
  <p:extLst>
    <p:ext uri="{DCECCB84-F9BA-43D5-87BE-67443E8EF086}">
      <p15:sldGuideLst xmlns:p15="http://schemas.microsoft.com/office/powerpoint/2012/main">
        <p15:guide id="1" orient="horz" pos="2692">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6 columns slide 1">
  <p:cSld name="Title &amp; 6 columns slide 1">
    <p:spTree>
      <p:nvGrpSpPr>
        <p:cNvPr id="1" name="Shape 62"/>
        <p:cNvGrpSpPr/>
        <p:nvPr/>
      </p:nvGrpSpPr>
      <p:grpSpPr>
        <a:xfrm>
          <a:off x="0" y="0"/>
          <a:ext cx="0" cy="0"/>
          <a:chOff x="0" y="0"/>
          <a:chExt cx="0" cy="0"/>
        </a:xfrm>
      </p:grpSpPr>
      <p:sp>
        <p:nvSpPr>
          <p:cNvPr id="63" name="Google Shape;63;p12"/>
          <p:cNvSpPr txBox="1">
            <a:spLocks noGrp="1"/>
          </p:cNvSpPr>
          <p:nvPr>
            <p:ph type="title"/>
          </p:nvPr>
        </p:nvSpPr>
        <p:spPr>
          <a:xfrm>
            <a:off x="1452200" y="-1546600"/>
            <a:ext cx="10270200" cy="43416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202020"/>
              </a:buClr>
              <a:buSzPts val="2400"/>
              <a:buNone/>
              <a:defRPr sz="4800">
                <a:solidFill>
                  <a:srgbClr val="202020"/>
                </a:solidFill>
              </a:defRPr>
            </a:lvl1pPr>
            <a:lvl2pPr lvl="1" rtl="0">
              <a:spcBef>
                <a:spcPts val="0"/>
              </a:spcBef>
              <a:spcAft>
                <a:spcPts val="0"/>
              </a:spcAft>
              <a:buClr>
                <a:srgbClr val="EFD67E"/>
              </a:buClr>
              <a:buSzPts val="3300"/>
              <a:buNone/>
              <a:defRPr sz="6600">
                <a:solidFill>
                  <a:srgbClr val="EFD67E"/>
                </a:solidFill>
              </a:defRPr>
            </a:lvl2pPr>
            <a:lvl3pPr lvl="2" rtl="0">
              <a:spcBef>
                <a:spcPts val="0"/>
              </a:spcBef>
              <a:spcAft>
                <a:spcPts val="0"/>
              </a:spcAft>
              <a:buClr>
                <a:srgbClr val="EFD67E"/>
              </a:buClr>
              <a:buSzPts val="3300"/>
              <a:buNone/>
              <a:defRPr sz="6600">
                <a:solidFill>
                  <a:srgbClr val="EFD67E"/>
                </a:solidFill>
              </a:defRPr>
            </a:lvl3pPr>
            <a:lvl4pPr lvl="3" rtl="0">
              <a:spcBef>
                <a:spcPts val="0"/>
              </a:spcBef>
              <a:spcAft>
                <a:spcPts val="0"/>
              </a:spcAft>
              <a:buClr>
                <a:srgbClr val="EFD67E"/>
              </a:buClr>
              <a:buSzPts val="3300"/>
              <a:buNone/>
              <a:defRPr sz="6600">
                <a:solidFill>
                  <a:srgbClr val="EFD67E"/>
                </a:solidFill>
              </a:defRPr>
            </a:lvl4pPr>
            <a:lvl5pPr lvl="4" rtl="0">
              <a:spcBef>
                <a:spcPts val="0"/>
              </a:spcBef>
              <a:spcAft>
                <a:spcPts val="0"/>
              </a:spcAft>
              <a:buClr>
                <a:srgbClr val="EFD67E"/>
              </a:buClr>
              <a:buSzPts val="3300"/>
              <a:buNone/>
              <a:defRPr sz="6600">
                <a:solidFill>
                  <a:srgbClr val="EFD67E"/>
                </a:solidFill>
              </a:defRPr>
            </a:lvl5pPr>
            <a:lvl6pPr lvl="5" rtl="0">
              <a:spcBef>
                <a:spcPts val="0"/>
              </a:spcBef>
              <a:spcAft>
                <a:spcPts val="0"/>
              </a:spcAft>
              <a:buClr>
                <a:srgbClr val="EFD67E"/>
              </a:buClr>
              <a:buSzPts val="3300"/>
              <a:buNone/>
              <a:defRPr sz="6600">
                <a:solidFill>
                  <a:srgbClr val="EFD67E"/>
                </a:solidFill>
              </a:defRPr>
            </a:lvl6pPr>
            <a:lvl7pPr lvl="6" rtl="0">
              <a:spcBef>
                <a:spcPts val="0"/>
              </a:spcBef>
              <a:spcAft>
                <a:spcPts val="0"/>
              </a:spcAft>
              <a:buClr>
                <a:srgbClr val="EFD67E"/>
              </a:buClr>
              <a:buSzPts val="3300"/>
              <a:buNone/>
              <a:defRPr sz="6600">
                <a:solidFill>
                  <a:srgbClr val="EFD67E"/>
                </a:solidFill>
              </a:defRPr>
            </a:lvl7pPr>
            <a:lvl8pPr lvl="7" rtl="0">
              <a:spcBef>
                <a:spcPts val="0"/>
              </a:spcBef>
              <a:spcAft>
                <a:spcPts val="0"/>
              </a:spcAft>
              <a:buClr>
                <a:srgbClr val="EFD67E"/>
              </a:buClr>
              <a:buSzPts val="3300"/>
              <a:buNone/>
              <a:defRPr sz="6600">
                <a:solidFill>
                  <a:srgbClr val="EFD67E"/>
                </a:solidFill>
              </a:defRPr>
            </a:lvl8pPr>
            <a:lvl9pPr lvl="8" rtl="0">
              <a:spcBef>
                <a:spcPts val="0"/>
              </a:spcBef>
              <a:spcAft>
                <a:spcPts val="0"/>
              </a:spcAft>
              <a:buClr>
                <a:srgbClr val="EFD67E"/>
              </a:buClr>
              <a:buSzPts val="3300"/>
              <a:buNone/>
              <a:defRPr sz="6600">
                <a:solidFill>
                  <a:srgbClr val="EFD67E"/>
                </a:solidFill>
              </a:defRPr>
            </a:lvl9pPr>
          </a:lstStyle>
          <a:p>
            <a:endParaRPr/>
          </a:p>
        </p:txBody>
      </p:sp>
      <p:sp>
        <p:nvSpPr>
          <p:cNvPr id="64" name="Google Shape;64;p12"/>
          <p:cNvSpPr txBox="1">
            <a:spLocks noGrp="1"/>
          </p:cNvSpPr>
          <p:nvPr>
            <p:ph type="sldNum" idx="12"/>
          </p:nvPr>
        </p:nvSpPr>
        <p:spPr>
          <a:xfrm>
            <a:off x="17097316" y="9326434"/>
            <a:ext cx="1097400" cy="787200"/>
          </a:xfrm>
          <a:prstGeom prst="rect">
            <a:avLst/>
          </a:prstGeom>
        </p:spPr>
        <p:txBody>
          <a:bodyPr spcFirstLastPara="1" wrap="square" lIns="91425" tIns="91425" rIns="91425" bIns="91425" anchor="ctr" anchorCtr="0">
            <a:noAutofit/>
          </a:bodyPr>
          <a:lstStyle>
            <a:lvl1pPr lvl="0" rtl="0">
              <a:buNone/>
              <a:defRPr sz="2400">
                <a:latin typeface="Arvo"/>
                <a:ea typeface="Arvo"/>
                <a:cs typeface="Arvo"/>
                <a:sym typeface="Arvo"/>
              </a:defRPr>
            </a:lvl1pPr>
            <a:lvl2pPr lvl="1" rtl="0">
              <a:buNone/>
              <a:defRPr sz="2400">
                <a:latin typeface="Arvo"/>
                <a:ea typeface="Arvo"/>
                <a:cs typeface="Arvo"/>
                <a:sym typeface="Arvo"/>
              </a:defRPr>
            </a:lvl2pPr>
            <a:lvl3pPr lvl="2" rtl="0">
              <a:buNone/>
              <a:defRPr sz="2400">
                <a:latin typeface="Arvo"/>
                <a:ea typeface="Arvo"/>
                <a:cs typeface="Arvo"/>
                <a:sym typeface="Arvo"/>
              </a:defRPr>
            </a:lvl3pPr>
            <a:lvl4pPr lvl="3" rtl="0">
              <a:buNone/>
              <a:defRPr sz="2400">
                <a:latin typeface="Arvo"/>
                <a:ea typeface="Arvo"/>
                <a:cs typeface="Arvo"/>
                <a:sym typeface="Arvo"/>
              </a:defRPr>
            </a:lvl4pPr>
            <a:lvl5pPr lvl="4" rtl="0">
              <a:buNone/>
              <a:defRPr sz="2400">
                <a:latin typeface="Arvo"/>
                <a:ea typeface="Arvo"/>
                <a:cs typeface="Arvo"/>
                <a:sym typeface="Arvo"/>
              </a:defRPr>
            </a:lvl5pPr>
            <a:lvl6pPr lvl="5" rtl="0">
              <a:buNone/>
              <a:defRPr sz="2400">
                <a:latin typeface="Arvo"/>
                <a:ea typeface="Arvo"/>
                <a:cs typeface="Arvo"/>
                <a:sym typeface="Arvo"/>
              </a:defRPr>
            </a:lvl6pPr>
            <a:lvl7pPr lvl="6" rtl="0">
              <a:buNone/>
              <a:defRPr sz="2400">
                <a:latin typeface="Arvo"/>
                <a:ea typeface="Arvo"/>
                <a:cs typeface="Arvo"/>
                <a:sym typeface="Arvo"/>
              </a:defRPr>
            </a:lvl7pPr>
            <a:lvl8pPr lvl="7" rtl="0">
              <a:buNone/>
              <a:defRPr sz="2400">
                <a:latin typeface="Arvo"/>
                <a:ea typeface="Arvo"/>
                <a:cs typeface="Arvo"/>
                <a:sym typeface="Arvo"/>
              </a:defRPr>
            </a:lvl8pPr>
            <a:lvl9pPr lvl="8" rtl="0">
              <a:buNone/>
              <a:defRPr sz="2400">
                <a:latin typeface="Arvo"/>
                <a:ea typeface="Arvo"/>
                <a:cs typeface="Arvo"/>
                <a:sym typeface="Arvo"/>
              </a:defRPr>
            </a:lvl9pPr>
          </a:lstStyle>
          <a:p>
            <a:pPr algn="l"/>
            <a:fld id="{00000000-1234-1234-1234-123412341234}" type="slidenum">
              <a:rPr lang="es" smtClean="0"/>
              <a:pPr algn="l"/>
              <a:t>‹#›</a:t>
            </a:fld>
            <a:endParaRPr lang="es"/>
          </a:p>
        </p:txBody>
      </p:sp>
      <p:sp>
        <p:nvSpPr>
          <p:cNvPr id="65" name="Google Shape;65;p12"/>
          <p:cNvSpPr/>
          <p:nvPr/>
        </p:nvSpPr>
        <p:spPr>
          <a:xfrm rot="-5400000">
            <a:off x="3362250" y="6043850"/>
            <a:ext cx="5930400" cy="184800"/>
          </a:xfrm>
          <a:prstGeom prst="rect">
            <a:avLst/>
          </a:prstGeom>
          <a:solidFill>
            <a:srgbClr val="0043C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66" name="Google Shape;66;p12"/>
          <p:cNvSpPr/>
          <p:nvPr/>
        </p:nvSpPr>
        <p:spPr>
          <a:xfrm rot="-5400000">
            <a:off x="8603100" y="6043850"/>
            <a:ext cx="5930400" cy="184800"/>
          </a:xfrm>
          <a:prstGeom prst="rect">
            <a:avLst/>
          </a:prstGeom>
          <a:solidFill>
            <a:srgbClr val="0043C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67" name="Google Shape;67;p12"/>
          <p:cNvSpPr/>
          <p:nvPr/>
        </p:nvSpPr>
        <p:spPr>
          <a:xfrm rot="-5400000">
            <a:off x="13843950" y="6043850"/>
            <a:ext cx="5930400" cy="184800"/>
          </a:xfrm>
          <a:prstGeom prst="rect">
            <a:avLst/>
          </a:prstGeom>
          <a:solidFill>
            <a:srgbClr val="0043C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68" name="Google Shape;68;p12"/>
          <p:cNvSpPr txBox="1">
            <a:spLocks noGrp="1"/>
          </p:cNvSpPr>
          <p:nvPr>
            <p:ph type="subTitle" idx="1"/>
          </p:nvPr>
        </p:nvSpPr>
        <p:spPr>
          <a:xfrm>
            <a:off x="1401300" y="3171046"/>
            <a:ext cx="4557000" cy="14730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b="1">
                <a:solidFill>
                  <a:srgbClr val="252525"/>
                </a:solidFill>
                <a:latin typeface="Montserrat"/>
                <a:ea typeface="Montserrat"/>
                <a:cs typeface="Montserrat"/>
                <a:sym typeface="Montserrat"/>
              </a:defRPr>
            </a:lvl1pPr>
            <a:lvl2pPr lvl="1" algn="r" rtl="0">
              <a:spcBef>
                <a:spcPts val="0"/>
              </a:spcBef>
              <a:spcAft>
                <a:spcPts val="0"/>
              </a:spcAft>
              <a:buNone/>
              <a:defRPr>
                <a:solidFill>
                  <a:srgbClr val="252525"/>
                </a:solidFill>
                <a:latin typeface="Montserrat SemiBold"/>
                <a:ea typeface="Montserrat SemiBold"/>
                <a:cs typeface="Montserrat SemiBold"/>
                <a:sym typeface="Montserrat SemiBold"/>
              </a:defRPr>
            </a:lvl2pPr>
            <a:lvl3pPr lvl="2" algn="r" rtl="0">
              <a:spcBef>
                <a:spcPts val="0"/>
              </a:spcBef>
              <a:spcAft>
                <a:spcPts val="0"/>
              </a:spcAft>
              <a:buNone/>
              <a:defRPr>
                <a:solidFill>
                  <a:srgbClr val="252525"/>
                </a:solidFill>
                <a:latin typeface="Montserrat SemiBold"/>
                <a:ea typeface="Montserrat SemiBold"/>
                <a:cs typeface="Montserrat SemiBold"/>
                <a:sym typeface="Montserrat SemiBold"/>
              </a:defRPr>
            </a:lvl3pPr>
            <a:lvl4pPr lvl="3" algn="r" rtl="0">
              <a:spcBef>
                <a:spcPts val="0"/>
              </a:spcBef>
              <a:spcAft>
                <a:spcPts val="0"/>
              </a:spcAft>
              <a:buNone/>
              <a:defRPr>
                <a:solidFill>
                  <a:srgbClr val="252525"/>
                </a:solidFill>
                <a:latin typeface="Montserrat SemiBold"/>
                <a:ea typeface="Montserrat SemiBold"/>
                <a:cs typeface="Montserrat SemiBold"/>
                <a:sym typeface="Montserrat SemiBold"/>
              </a:defRPr>
            </a:lvl4pPr>
            <a:lvl5pPr lvl="4" algn="r" rtl="0">
              <a:spcBef>
                <a:spcPts val="0"/>
              </a:spcBef>
              <a:spcAft>
                <a:spcPts val="0"/>
              </a:spcAft>
              <a:buNone/>
              <a:defRPr>
                <a:solidFill>
                  <a:srgbClr val="252525"/>
                </a:solidFill>
                <a:latin typeface="Montserrat SemiBold"/>
                <a:ea typeface="Montserrat SemiBold"/>
                <a:cs typeface="Montserrat SemiBold"/>
                <a:sym typeface="Montserrat SemiBold"/>
              </a:defRPr>
            </a:lvl5pPr>
            <a:lvl6pPr lvl="5" algn="r" rtl="0">
              <a:spcBef>
                <a:spcPts val="0"/>
              </a:spcBef>
              <a:spcAft>
                <a:spcPts val="0"/>
              </a:spcAft>
              <a:buNone/>
              <a:defRPr>
                <a:solidFill>
                  <a:srgbClr val="252525"/>
                </a:solidFill>
                <a:latin typeface="Montserrat SemiBold"/>
                <a:ea typeface="Montserrat SemiBold"/>
                <a:cs typeface="Montserrat SemiBold"/>
                <a:sym typeface="Montserrat SemiBold"/>
              </a:defRPr>
            </a:lvl6pPr>
            <a:lvl7pPr lvl="6" algn="r" rtl="0">
              <a:spcBef>
                <a:spcPts val="0"/>
              </a:spcBef>
              <a:spcAft>
                <a:spcPts val="0"/>
              </a:spcAft>
              <a:buNone/>
              <a:defRPr>
                <a:solidFill>
                  <a:srgbClr val="252525"/>
                </a:solidFill>
                <a:latin typeface="Montserrat SemiBold"/>
                <a:ea typeface="Montserrat SemiBold"/>
                <a:cs typeface="Montserrat SemiBold"/>
                <a:sym typeface="Montserrat SemiBold"/>
              </a:defRPr>
            </a:lvl7pPr>
            <a:lvl8pPr lvl="7" algn="r" rtl="0">
              <a:spcBef>
                <a:spcPts val="0"/>
              </a:spcBef>
              <a:spcAft>
                <a:spcPts val="0"/>
              </a:spcAft>
              <a:buNone/>
              <a:defRPr>
                <a:solidFill>
                  <a:srgbClr val="252525"/>
                </a:solidFill>
                <a:latin typeface="Montserrat SemiBold"/>
                <a:ea typeface="Montserrat SemiBold"/>
                <a:cs typeface="Montserrat SemiBold"/>
                <a:sym typeface="Montserrat SemiBold"/>
              </a:defRPr>
            </a:lvl8pPr>
            <a:lvl9pPr lvl="8" algn="r" rtl="0">
              <a:spcBef>
                <a:spcPts val="0"/>
              </a:spcBef>
              <a:spcAft>
                <a:spcPts val="0"/>
              </a:spcAft>
              <a:buNone/>
              <a:defRPr>
                <a:solidFill>
                  <a:srgbClr val="252525"/>
                </a:solidFill>
                <a:latin typeface="Montserrat SemiBold"/>
                <a:ea typeface="Montserrat SemiBold"/>
                <a:cs typeface="Montserrat SemiBold"/>
                <a:sym typeface="Montserrat SemiBold"/>
              </a:defRPr>
            </a:lvl9pPr>
          </a:lstStyle>
          <a:p>
            <a:endParaRPr/>
          </a:p>
        </p:txBody>
      </p:sp>
      <p:sp>
        <p:nvSpPr>
          <p:cNvPr id="69" name="Google Shape;69;p12"/>
          <p:cNvSpPr txBox="1">
            <a:spLocks noGrp="1"/>
          </p:cNvSpPr>
          <p:nvPr>
            <p:ph type="subTitle" idx="2"/>
          </p:nvPr>
        </p:nvSpPr>
        <p:spPr>
          <a:xfrm>
            <a:off x="1401300" y="4636248"/>
            <a:ext cx="4557000" cy="14730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400">
                <a:latin typeface="Spectral Light"/>
                <a:ea typeface="Spectral Light"/>
                <a:cs typeface="Spectral Light"/>
                <a:sym typeface="Spectral Light"/>
              </a:defRPr>
            </a:lvl1pPr>
            <a:lvl2pPr lvl="1" algn="r" rtl="0">
              <a:spcBef>
                <a:spcPts val="0"/>
              </a:spcBef>
              <a:spcAft>
                <a:spcPts val="0"/>
              </a:spcAft>
              <a:buNone/>
              <a:defRPr>
                <a:solidFill>
                  <a:srgbClr val="252525"/>
                </a:solidFill>
                <a:latin typeface="Spectral Light"/>
                <a:ea typeface="Spectral Light"/>
                <a:cs typeface="Spectral Light"/>
                <a:sym typeface="Spectral Light"/>
              </a:defRPr>
            </a:lvl2pPr>
            <a:lvl3pPr lvl="2" algn="r" rtl="0">
              <a:spcBef>
                <a:spcPts val="0"/>
              </a:spcBef>
              <a:spcAft>
                <a:spcPts val="0"/>
              </a:spcAft>
              <a:buNone/>
              <a:defRPr>
                <a:solidFill>
                  <a:srgbClr val="252525"/>
                </a:solidFill>
                <a:latin typeface="Spectral Light"/>
                <a:ea typeface="Spectral Light"/>
                <a:cs typeface="Spectral Light"/>
                <a:sym typeface="Spectral Light"/>
              </a:defRPr>
            </a:lvl3pPr>
            <a:lvl4pPr lvl="3" algn="r" rtl="0">
              <a:spcBef>
                <a:spcPts val="0"/>
              </a:spcBef>
              <a:spcAft>
                <a:spcPts val="0"/>
              </a:spcAft>
              <a:buNone/>
              <a:defRPr>
                <a:solidFill>
                  <a:srgbClr val="252525"/>
                </a:solidFill>
                <a:latin typeface="Spectral Light"/>
                <a:ea typeface="Spectral Light"/>
                <a:cs typeface="Spectral Light"/>
                <a:sym typeface="Spectral Light"/>
              </a:defRPr>
            </a:lvl4pPr>
            <a:lvl5pPr lvl="4" algn="r" rtl="0">
              <a:spcBef>
                <a:spcPts val="0"/>
              </a:spcBef>
              <a:spcAft>
                <a:spcPts val="0"/>
              </a:spcAft>
              <a:buNone/>
              <a:defRPr>
                <a:solidFill>
                  <a:srgbClr val="252525"/>
                </a:solidFill>
                <a:latin typeface="Spectral Light"/>
                <a:ea typeface="Spectral Light"/>
                <a:cs typeface="Spectral Light"/>
                <a:sym typeface="Spectral Light"/>
              </a:defRPr>
            </a:lvl5pPr>
            <a:lvl6pPr lvl="5" algn="r" rtl="0">
              <a:spcBef>
                <a:spcPts val="0"/>
              </a:spcBef>
              <a:spcAft>
                <a:spcPts val="0"/>
              </a:spcAft>
              <a:buNone/>
              <a:defRPr>
                <a:solidFill>
                  <a:srgbClr val="252525"/>
                </a:solidFill>
                <a:latin typeface="Spectral Light"/>
                <a:ea typeface="Spectral Light"/>
                <a:cs typeface="Spectral Light"/>
                <a:sym typeface="Spectral Light"/>
              </a:defRPr>
            </a:lvl6pPr>
            <a:lvl7pPr lvl="6" algn="r" rtl="0">
              <a:spcBef>
                <a:spcPts val="0"/>
              </a:spcBef>
              <a:spcAft>
                <a:spcPts val="0"/>
              </a:spcAft>
              <a:buNone/>
              <a:defRPr>
                <a:solidFill>
                  <a:srgbClr val="252525"/>
                </a:solidFill>
                <a:latin typeface="Spectral Light"/>
                <a:ea typeface="Spectral Light"/>
                <a:cs typeface="Spectral Light"/>
                <a:sym typeface="Spectral Light"/>
              </a:defRPr>
            </a:lvl7pPr>
            <a:lvl8pPr lvl="7" algn="r" rtl="0">
              <a:spcBef>
                <a:spcPts val="0"/>
              </a:spcBef>
              <a:spcAft>
                <a:spcPts val="0"/>
              </a:spcAft>
              <a:buNone/>
              <a:defRPr>
                <a:solidFill>
                  <a:srgbClr val="252525"/>
                </a:solidFill>
                <a:latin typeface="Spectral Light"/>
                <a:ea typeface="Spectral Light"/>
                <a:cs typeface="Spectral Light"/>
                <a:sym typeface="Spectral Light"/>
              </a:defRPr>
            </a:lvl8pPr>
            <a:lvl9pPr lvl="8" algn="r" rtl="0">
              <a:spcBef>
                <a:spcPts val="0"/>
              </a:spcBef>
              <a:spcAft>
                <a:spcPts val="0"/>
              </a:spcAft>
              <a:buNone/>
              <a:defRPr>
                <a:solidFill>
                  <a:srgbClr val="252525"/>
                </a:solidFill>
                <a:latin typeface="Spectral Light"/>
                <a:ea typeface="Spectral Light"/>
                <a:cs typeface="Spectral Light"/>
                <a:sym typeface="Spectral Light"/>
              </a:defRPr>
            </a:lvl9pPr>
          </a:lstStyle>
          <a:p>
            <a:endParaRPr/>
          </a:p>
        </p:txBody>
      </p:sp>
      <p:sp>
        <p:nvSpPr>
          <p:cNvPr id="70" name="Google Shape;70;p12"/>
          <p:cNvSpPr txBox="1">
            <a:spLocks noGrp="1"/>
          </p:cNvSpPr>
          <p:nvPr>
            <p:ph type="subTitle" idx="3"/>
          </p:nvPr>
        </p:nvSpPr>
        <p:spPr>
          <a:xfrm>
            <a:off x="6660300" y="3171046"/>
            <a:ext cx="4557000" cy="14730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b="1">
                <a:solidFill>
                  <a:srgbClr val="252525"/>
                </a:solidFill>
                <a:latin typeface="Montserrat"/>
                <a:ea typeface="Montserrat"/>
                <a:cs typeface="Montserrat"/>
                <a:sym typeface="Montserrat"/>
              </a:defRPr>
            </a:lvl1pPr>
            <a:lvl2pPr lvl="1" algn="r" rtl="0">
              <a:spcBef>
                <a:spcPts val="0"/>
              </a:spcBef>
              <a:spcAft>
                <a:spcPts val="0"/>
              </a:spcAft>
              <a:buNone/>
              <a:defRPr>
                <a:solidFill>
                  <a:srgbClr val="252525"/>
                </a:solidFill>
                <a:latin typeface="Montserrat SemiBold"/>
                <a:ea typeface="Montserrat SemiBold"/>
                <a:cs typeface="Montserrat SemiBold"/>
                <a:sym typeface="Montserrat SemiBold"/>
              </a:defRPr>
            </a:lvl2pPr>
            <a:lvl3pPr lvl="2" algn="r" rtl="0">
              <a:spcBef>
                <a:spcPts val="0"/>
              </a:spcBef>
              <a:spcAft>
                <a:spcPts val="0"/>
              </a:spcAft>
              <a:buNone/>
              <a:defRPr>
                <a:solidFill>
                  <a:srgbClr val="252525"/>
                </a:solidFill>
                <a:latin typeface="Montserrat SemiBold"/>
                <a:ea typeface="Montserrat SemiBold"/>
                <a:cs typeface="Montserrat SemiBold"/>
                <a:sym typeface="Montserrat SemiBold"/>
              </a:defRPr>
            </a:lvl3pPr>
            <a:lvl4pPr lvl="3" algn="r" rtl="0">
              <a:spcBef>
                <a:spcPts val="0"/>
              </a:spcBef>
              <a:spcAft>
                <a:spcPts val="0"/>
              </a:spcAft>
              <a:buNone/>
              <a:defRPr>
                <a:solidFill>
                  <a:srgbClr val="252525"/>
                </a:solidFill>
                <a:latin typeface="Montserrat SemiBold"/>
                <a:ea typeface="Montserrat SemiBold"/>
                <a:cs typeface="Montserrat SemiBold"/>
                <a:sym typeface="Montserrat SemiBold"/>
              </a:defRPr>
            </a:lvl4pPr>
            <a:lvl5pPr lvl="4" algn="r" rtl="0">
              <a:spcBef>
                <a:spcPts val="0"/>
              </a:spcBef>
              <a:spcAft>
                <a:spcPts val="0"/>
              </a:spcAft>
              <a:buNone/>
              <a:defRPr>
                <a:solidFill>
                  <a:srgbClr val="252525"/>
                </a:solidFill>
                <a:latin typeface="Montserrat SemiBold"/>
                <a:ea typeface="Montserrat SemiBold"/>
                <a:cs typeface="Montserrat SemiBold"/>
                <a:sym typeface="Montserrat SemiBold"/>
              </a:defRPr>
            </a:lvl5pPr>
            <a:lvl6pPr lvl="5" algn="r" rtl="0">
              <a:spcBef>
                <a:spcPts val="0"/>
              </a:spcBef>
              <a:spcAft>
                <a:spcPts val="0"/>
              </a:spcAft>
              <a:buNone/>
              <a:defRPr>
                <a:solidFill>
                  <a:srgbClr val="252525"/>
                </a:solidFill>
                <a:latin typeface="Montserrat SemiBold"/>
                <a:ea typeface="Montserrat SemiBold"/>
                <a:cs typeface="Montserrat SemiBold"/>
                <a:sym typeface="Montserrat SemiBold"/>
              </a:defRPr>
            </a:lvl6pPr>
            <a:lvl7pPr lvl="6" algn="r" rtl="0">
              <a:spcBef>
                <a:spcPts val="0"/>
              </a:spcBef>
              <a:spcAft>
                <a:spcPts val="0"/>
              </a:spcAft>
              <a:buNone/>
              <a:defRPr>
                <a:solidFill>
                  <a:srgbClr val="252525"/>
                </a:solidFill>
                <a:latin typeface="Montserrat SemiBold"/>
                <a:ea typeface="Montserrat SemiBold"/>
                <a:cs typeface="Montserrat SemiBold"/>
                <a:sym typeface="Montserrat SemiBold"/>
              </a:defRPr>
            </a:lvl7pPr>
            <a:lvl8pPr lvl="7" algn="r" rtl="0">
              <a:spcBef>
                <a:spcPts val="0"/>
              </a:spcBef>
              <a:spcAft>
                <a:spcPts val="0"/>
              </a:spcAft>
              <a:buNone/>
              <a:defRPr>
                <a:solidFill>
                  <a:srgbClr val="252525"/>
                </a:solidFill>
                <a:latin typeface="Montserrat SemiBold"/>
                <a:ea typeface="Montserrat SemiBold"/>
                <a:cs typeface="Montserrat SemiBold"/>
                <a:sym typeface="Montserrat SemiBold"/>
              </a:defRPr>
            </a:lvl8pPr>
            <a:lvl9pPr lvl="8" algn="r" rtl="0">
              <a:spcBef>
                <a:spcPts val="0"/>
              </a:spcBef>
              <a:spcAft>
                <a:spcPts val="0"/>
              </a:spcAft>
              <a:buNone/>
              <a:defRPr>
                <a:solidFill>
                  <a:srgbClr val="252525"/>
                </a:solidFill>
                <a:latin typeface="Montserrat SemiBold"/>
                <a:ea typeface="Montserrat SemiBold"/>
                <a:cs typeface="Montserrat SemiBold"/>
                <a:sym typeface="Montserrat SemiBold"/>
              </a:defRPr>
            </a:lvl9pPr>
          </a:lstStyle>
          <a:p>
            <a:endParaRPr/>
          </a:p>
        </p:txBody>
      </p:sp>
      <p:sp>
        <p:nvSpPr>
          <p:cNvPr id="71" name="Google Shape;71;p12"/>
          <p:cNvSpPr txBox="1">
            <a:spLocks noGrp="1"/>
          </p:cNvSpPr>
          <p:nvPr>
            <p:ph type="subTitle" idx="4"/>
          </p:nvPr>
        </p:nvSpPr>
        <p:spPr>
          <a:xfrm>
            <a:off x="6660300" y="4636248"/>
            <a:ext cx="4557000" cy="14730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400">
                <a:latin typeface="Spectral Light"/>
                <a:ea typeface="Spectral Light"/>
                <a:cs typeface="Spectral Light"/>
                <a:sym typeface="Spectral Light"/>
              </a:defRPr>
            </a:lvl1pPr>
            <a:lvl2pPr lvl="1" algn="r" rtl="0">
              <a:spcBef>
                <a:spcPts val="0"/>
              </a:spcBef>
              <a:spcAft>
                <a:spcPts val="0"/>
              </a:spcAft>
              <a:buNone/>
              <a:defRPr>
                <a:solidFill>
                  <a:srgbClr val="252525"/>
                </a:solidFill>
                <a:latin typeface="Spectral Light"/>
                <a:ea typeface="Spectral Light"/>
                <a:cs typeface="Spectral Light"/>
                <a:sym typeface="Spectral Light"/>
              </a:defRPr>
            </a:lvl2pPr>
            <a:lvl3pPr lvl="2" algn="r" rtl="0">
              <a:spcBef>
                <a:spcPts val="0"/>
              </a:spcBef>
              <a:spcAft>
                <a:spcPts val="0"/>
              </a:spcAft>
              <a:buNone/>
              <a:defRPr>
                <a:solidFill>
                  <a:srgbClr val="252525"/>
                </a:solidFill>
                <a:latin typeface="Spectral Light"/>
                <a:ea typeface="Spectral Light"/>
                <a:cs typeface="Spectral Light"/>
                <a:sym typeface="Spectral Light"/>
              </a:defRPr>
            </a:lvl3pPr>
            <a:lvl4pPr lvl="3" algn="r" rtl="0">
              <a:spcBef>
                <a:spcPts val="0"/>
              </a:spcBef>
              <a:spcAft>
                <a:spcPts val="0"/>
              </a:spcAft>
              <a:buNone/>
              <a:defRPr>
                <a:solidFill>
                  <a:srgbClr val="252525"/>
                </a:solidFill>
                <a:latin typeface="Spectral Light"/>
                <a:ea typeface="Spectral Light"/>
                <a:cs typeface="Spectral Light"/>
                <a:sym typeface="Spectral Light"/>
              </a:defRPr>
            </a:lvl4pPr>
            <a:lvl5pPr lvl="4" algn="r" rtl="0">
              <a:spcBef>
                <a:spcPts val="0"/>
              </a:spcBef>
              <a:spcAft>
                <a:spcPts val="0"/>
              </a:spcAft>
              <a:buNone/>
              <a:defRPr>
                <a:solidFill>
                  <a:srgbClr val="252525"/>
                </a:solidFill>
                <a:latin typeface="Spectral Light"/>
                <a:ea typeface="Spectral Light"/>
                <a:cs typeface="Spectral Light"/>
                <a:sym typeface="Spectral Light"/>
              </a:defRPr>
            </a:lvl5pPr>
            <a:lvl6pPr lvl="5" algn="r" rtl="0">
              <a:spcBef>
                <a:spcPts val="0"/>
              </a:spcBef>
              <a:spcAft>
                <a:spcPts val="0"/>
              </a:spcAft>
              <a:buNone/>
              <a:defRPr>
                <a:solidFill>
                  <a:srgbClr val="252525"/>
                </a:solidFill>
                <a:latin typeface="Spectral Light"/>
                <a:ea typeface="Spectral Light"/>
                <a:cs typeface="Spectral Light"/>
                <a:sym typeface="Spectral Light"/>
              </a:defRPr>
            </a:lvl6pPr>
            <a:lvl7pPr lvl="6" algn="r" rtl="0">
              <a:spcBef>
                <a:spcPts val="0"/>
              </a:spcBef>
              <a:spcAft>
                <a:spcPts val="0"/>
              </a:spcAft>
              <a:buNone/>
              <a:defRPr>
                <a:solidFill>
                  <a:srgbClr val="252525"/>
                </a:solidFill>
                <a:latin typeface="Spectral Light"/>
                <a:ea typeface="Spectral Light"/>
                <a:cs typeface="Spectral Light"/>
                <a:sym typeface="Spectral Light"/>
              </a:defRPr>
            </a:lvl7pPr>
            <a:lvl8pPr lvl="7" algn="r" rtl="0">
              <a:spcBef>
                <a:spcPts val="0"/>
              </a:spcBef>
              <a:spcAft>
                <a:spcPts val="0"/>
              </a:spcAft>
              <a:buNone/>
              <a:defRPr>
                <a:solidFill>
                  <a:srgbClr val="252525"/>
                </a:solidFill>
                <a:latin typeface="Spectral Light"/>
                <a:ea typeface="Spectral Light"/>
                <a:cs typeface="Spectral Light"/>
                <a:sym typeface="Spectral Light"/>
              </a:defRPr>
            </a:lvl8pPr>
            <a:lvl9pPr lvl="8" algn="r" rtl="0">
              <a:spcBef>
                <a:spcPts val="0"/>
              </a:spcBef>
              <a:spcAft>
                <a:spcPts val="0"/>
              </a:spcAft>
              <a:buNone/>
              <a:defRPr>
                <a:solidFill>
                  <a:srgbClr val="252525"/>
                </a:solidFill>
                <a:latin typeface="Spectral Light"/>
                <a:ea typeface="Spectral Light"/>
                <a:cs typeface="Spectral Light"/>
                <a:sym typeface="Spectral Light"/>
              </a:defRPr>
            </a:lvl9pPr>
          </a:lstStyle>
          <a:p>
            <a:endParaRPr/>
          </a:p>
        </p:txBody>
      </p:sp>
      <p:sp>
        <p:nvSpPr>
          <p:cNvPr id="72" name="Google Shape;72;p12"/>
          <p:cNvSpPr txBox="1">
            <a:spLocks noGrp="1"/>
          </p:cNvSpPr>
          <p:nvPr>
            <p:ph type="subTitle" idx="5"/>
          </p:nvPr>
        </p:nvSpPr>
        <p:spPr>
          <a:xfrm>
            <a:off x="11919300" y="3171046"/>
            <a:ext cx="4557000" cy="14730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b="1">
                <a:solidFill>
                  <a:srgbClr val="252525"/>
                </a:solidFill>
                <a:latin typeface="Montserrat"/>
                <a:ea typeface="Montserrat"/>
                <a:cs typeface="Montserrat"/>
                <a:sym typeface="Montserrat"/>
              </a:defRPr>
            </a:lvl1pPr>
            <a:lvl2pPr lvl="1" algn="r" rtl="0">
              <a:spcBef>
                <a:spcPts val="0"/>
              </a:spcBef>
              <a:spcAft>
                <a:spcPts val="0"/>
              </a:spcAft>
              <a:buNone/>
              <a:defRPr>
                <a:solidFill>
                  <a:srgbClr val="252525"/>
                </a:solidFill>
                <a:latin typeface="Montserrat SemiBold"/>
                <a:ea typeface="Montserrat SemiBold"/>
                <a:cs typeface="Montserrat SemiBold"/>
                <a:sym typeface="Montserrat SemiBold"/>
              </a:defRPr>
            </a:lvl2pPr>
            <a:lvl3pPr lvl="2" algn="r" rtl="0">
              <a:spcBef>
                <a:spcPts val="0"/>
              </a:spcBef>
              <a:spcAft>
                <a:spcPts val="0"/>
              </a:spcAft>
              <a:buNone/>
              <a:defRPr>
                <a:solidFill>
                  <a:srgbClr val="252525"/>
                </a:solidFill>
                <a:latin typeface="Montserrat SemiBold"/>
                <a:ea typeface="Montserrat SemiBold"/>
                <a:cs typeface="Montserrat SemiBold"/>
                <a:sym typeface="Montserrat SemiBold"/>
              </a:defRPr>
            </a:lvl3pPr>
            <a:lvl4pPr lvl="3" algn="r" rtl="0">
              <a:spcBef>
                <a:spcPts val="0"/>
              </a:spcBef>
              <a:spcAft>
                <a:spcPts val="0"/>
              </a:spcAft>
              <a:buNone/>
              <a:defRPr>
                <a:solidFill>
                  <a:srgbClr val="252525"/>
                </a:solidFill>
                <a:latin typeface="Montserrat SemiBold"/>
                <a:ea typeface="Montserrat SemiBold"/>
                <a:cs typeface="Montserrat SemiBold"/>
                <a:sym typeface="Montserrat SemiBold"/>
              </a:defRPr>
            </a:lvl4pPr>
            <a:lvl5pPr lvl="4" algn="r" rtl="0">
              <a:spcBef>
                <a:spcPts val="0"/>
              </a:spcBef>
              <a:spcAft>
                <a:spcPts val="0"/>
              </a:spcAft>
              <a:buNone/>
              <a:defRPr>
                <a:solidFill>
                  <a:srgbClr val="252525"/>
                </a:solidFill>
                <a:latin typeface="Montserrat SemiBold"/>
                <a:ea typeface="Montserrat SemiBold"/>
                <a:cs typeface="Montserrat SemiBold"/>
                <a:sym typeface="Montserrat SemiBold"/>
              </a:defRPr>
            </a:lvl5pPr>
            <a:lvl6pPr lvl="5" algn="r" rtl="0">
              <a:spcBef>
                <a:spcPts val="0"/>
              </a:spcBef>
              <a:spcAft>
                <a:spcPts val="0"/>
              </a:spcAft>
              <a:buNone/>
              <a:defRPr>
                <a:solidFill>
                  <a:srgbClr val="252525"/>
                </a:solidFill>
                <a:latin typeface="Montserrat SemiBold"/>
                <a:ea typeface="Montserrat SemiBold"/>
                <a:cs typeface="Montserrat SemiBold"/>
                <a:sym typeface="Montserrat SemiBold"/>
              </a:defRPr>
            </a:lvl6pPr>
            <a:lvl7pPr lvl="6" algn="r" rtl="0">
              <a:spcBef>
                <a:spcPts val="0"/>
              </a:spcBef>
              <a:spcAft>
                <a:spcPts val="0"/>
              </a:spcAft>
              <a:buNone/>
              <a:defRPr>
                <a:solidFill>
                  <a:srgbClr val="252525"/>
                </a:solidFill>
                <a:latin typeface="Montserrat SemiBold"/>
                <a:ea typeface="Montserrat SemiBold"/>
                <a:cs typeface="Montserrat SemiBold"/>
                <a:sym typeface="Montserrat SemiBold"/>
              </a:defRPr>
            </a:lvl7pPr>
            <a:lvl8pPr lvl="7" algn="r" rtl="0">
              <a:spcBef>
                <a:spcPts val="0"/>
              </a:spcBef>
              <a:spcAft>
                <a:spcPts val="0"/>
              </a:spcAft>
              <a:buNone/>
              <a:defRPr>
                <a:solidFill>
                  <a:srgbClr val="252525"/>
                </a:solidFill>
                <a:latin typeface="Montserrat SemiBold"/>
                <a:ea typeface="Montserrat SemiBold"/>
                <a:cs typeface="Montserrat SemiBold"/>
                <a:sym typeface="Montserrat SemiBold"/>
              </a:defRPr>
            </a:lvl8pPr>
            <a:lvl9pPr lvl="8" algn="r" rtl="0">
              <a:spcBef>
                <a:spcPts val="0"/>
              </a:spcBef>
              <a:spcAft>
                <a:spcPts val="0"/>
              </a:spcAft>
              <a:buNone/>
              <a:defRPr>
                <a:solidFill>
                  <a:srgbClr val="252525"/>
                </a:solidFill>
                <a:latin typeface="Montserrat SemiBold"/>
                <a:ea typeface="Montserrat SemiBold"/>
                <a:cs typeface="Montserrat SemiBold"/>
                <a:sym typeface="Montserrat SemiBold"/>
              </a:defRPr>
            </a:lvl9pPr>
          </a:lstStyle>
          <a:p>
            <a:endParaRPr/>
          </a:p>
        </p:txBody>
      </p:sp>
      <p:sp>
        <p:nvSpPr>
          <p:cNvPr id="73" name="Google Shape;73;p12"/>
          <p:cNvSpPr txBox="1">
            <a:spLocks noGrp="1"/>
          </p:cNvSpPr>
          <p:nvPr>
            <p:ph type="subTitle" idx="6"/>
          </p:nvPr>
        </p:nvSpPr>
        <p:spPr>
          <a:xfrm>
            <a:off x="11919300" y="4636248"/>
            <a:ext cx="4557000" cy="14730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400">
                <a:latin typeface="Spectral Light"/>
                <a:ea typeface="Spectral Light"/>
                <a:cs typeface="Spectral Light"/>
                <a:sym typeface="Spectral Light"/>
              </a:defRPr>
            </a:lvl1pPr>
            <a:lvl2pPr lvl="1" algn="r" rtl="0">
              <a:spcBef>
                <a:spcPts val="0"/>
              </a:spcBef>
              <a:spcAft>
                <a:spcPts val="0"/>
              </a:spcAft>
              <a:buNone/>
              <a:defRPr>
                <a:solidFill>
                  <a:srgbClr val="252525"/>
                </a:solidFill>
                <a:latin typeface="Spectral Light"/>
                <a:ea typeface="Spectral Light"/>
                <a:cs typeface="Spectral Light"/>
                <a:sym typeface="Spectral Light"/>
              </a:defRPr>
            </a:lvl2pPr>
            <a:lvl3pPr lvl="2" algn="r" rtl="0">
              <a:spcBef>
                <a:spcPts val="0"/>
              </a:spcBef>
              <a:spcAft>
                <a:spcPts val="0"/>
              </a:spcAft>
              <a:buNone/>
              <a:defRPr>
                <a:solidFill>
                  <a:srgbClr val="252525"/>
                </a:solidFill>
                <a:latin typeface="Spectral Light"/>
                <a:ea typeface="Spectral Light"/>
                <a:cs typeface="Spectral Light"/>
                <a:sym typeface="Spectral Light"/>
              </a:defRPr>
            </a:lvl3pPr>
            <a:lvl4pPr lvl="3" algn="r" rtl="0">
              <a:spcBef>
                <a:spcPts val="0"/>
              </a:spcBef>
              <a:spcAft>
                <a:spcPts val="0"/>
              </a:spcAft>
              <a:buNone/>
              <a:defRPr>
                <a:solidFill>
                  <a:srgbClr val="252525"/>
                </a:solidFill>
                <a:latin typeface="Spectral Light"/>
                <a:ea typeface="Spectral Light"/>
                <a:cs typeface="Spectral Light"/>
                <a:sym typeface="Spectral Light"/>
              </a:defRPr>
            </a:lvl4pPr>
            <a:lvl5pPr lvl="4" algn="r" rtl="0">
              <a:spcBef>
                <a:spcPts val="0"/>
              </a:spcBef>
              <a:spcAft>
                <a:spcPts val="0"/>
              </a:spcAft>
              <a:buNone/>
              <a:defRPr>
                <a:solidFill>
                  <a:srgbClr val="252525"/>
                </a:solidFill>
                <a:latin typeface="Spectral Light"/>
                <a:ea typeface="Spectral Light"/>
                <a:cs typeface="Spectral Light"/>
                <a:sym typeface="Spectral Light"/>
              </a:defRPr>
            </a:lvl5pPr>
            <a:lvl6pPr lvl="5" algn="r" rtl="0">
              <a:spcBef>
                <a:spcPts val="0"/>
              </a:spcBef>
              <a:spcAft>
                <a:spcPts val="0"/>
              </a:spcAft>
              <a:buNone/>
              <a:defRPr>
                <a:solidFill>
                  <a:srgbClr val="252525"/>
                </a:solidFill>
                <a:latin typeface="Spectral Light"/>
                <a:ea typeface="Spectral Light"/>
                <a:cs typeface="Spectral Light"/>
                <a:sym typeface="Spectral Light"/>
              </a:defRPr>
            </a:lvl6pPr>
            <a:lvl7pPr lvl="6" algn="r" rtl="0">
              <a:spcBef>
                <a:spcPts val="0"/>
              </a:spcBef>
              <a:spcAft>
                <a:spcPts val="0"/>
              </a:spcAft>
              <a:buNone/>
              <a:defRPr>
                <a:solidFill>
                  <a:srgbClr val="252525"/>
                </a:solidFill>
                <a:latin typeface="Spectral Light"/>
                <a:ea typeface="Spectral Light"/>
                <a:cs typeface="Spectral Light"/>
                <a:sym typeface="Spectral Light"/>
              </a:defRPr>
            </a:lvl7pPr>
            <a:lvl8pPr lvl="7" algn="r" rtl="0">
              <a:spcBef>
                <a:spcPts val="0"/>
              </a:spcBef>
              <a:spcAft>
                <a:spcPts val="0"/>
              </a:spcAft>
              <a:buNone/>
              <a:defRPr>
                <a:solidFill>
                  <a:srgbClr val="252525"/>
                </a:solidFill>
                <a:latin typeface="Spectral Light"/>
                <a:ea typeface="Spectral Light"/>
                <a:cs typeface="Spectral Light"/>
                <a:sym typeface="Spectral Light"/>
              </a:defRPr>
            </a:lvl8pPr>
            <a:lvl9pPr lvl="8" algn="r" rtl="0">
              <a:spcBef>
                <a:spcPts val="0"/>
              </a:spcBef>
              <a:spcAft>
                <a:spcPts val="0"/>
              </a:spcAft>
              <a:buNone/>
              <a:defRPr>
                <a:solidFill>
                  <a:srgbClr val="252525"/>
                </a:solidFill>
                <a:latin typeface="Spectral Light"/>
                <a:ea typeface="Spectral Light"/>
                <a:cs typeface="Spectral Light"/>
                <a:sym typeface="Spectral Light"/>
              </a:defRPr>
            </a:lvl9pPr>
          </a:lstStyle>
          <a:p>
            <a:endParaRPr/>
          </a:p>
        </p:txBody>
      </p:sp>
      <p:sp>
        <p:nvSpPr>
          <p:cNvPr id="74" name="Google Shape;74;p12"/>
          <p:cNvSpPr txBox="1">
            <a:spLocks noGrp="1"/>
          </p:cNvSpPr>
          <p:nvPr>
            <p:ph type="subTitle" idx="7"/>
          </p:nvPr>
        </p:nvSpPr>
        <p:spPr>
          <a:xfrm>
            <a:off x="1401300" y="6163246"/>
            <a:ext cx="4557000" cy="14730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b="1">
                <a:solidFill>
                  <a:srgbClr val="252525"/>
                </a:solidFill>
                <a:latin typeface="Montserrat"/>
                <a:ea typeface="Montserrat"/>
                <a:cs typeface="Montserrat"/>
                <a:sym typeface="Montserrat"/>
              </a:defRPr>
            </a:lvl1pPr>
            <a:lvl2pPr lvl="1" algn="r" rtl="0">
              <a:spcBef>
                <a:spcPts val="0"/>
              </a:spcBef>
              <a:spcAft>
                <a:spcPts val="0"/>
              </a:spcAft>
              <a:buNone/>
              <a:defRPr>
                <a:solidFill>
                  <a:srgbClr val="252525"/>
                </a:solidFill>
                <a:latin typeface="Montserrat SemiBold"/>
                <a:ea typeface="Montserrat SemiBold"/>
                <a:cs typeface="Montserrat SemiBold"/>
                <a:sym typeface="Montserrat SemiBold"/>
              </a:defRPr>
            </a:lvl2pPr>
            <a:lvl3pPr lvl="2" algn="r" rtl="0">
              <a:spcBef>
                <a:spcPts val="0"/>
              </a:spcBef>
              <a:spcAft>
                <a:spcPts val="0"/>
              </a:spcAft>
              <a:buNone/>
              <a:defRPr>
                <a:solidFill>
                  <a:srgbClr val="252525"/>
                </a:solidFill>
                <a:latin typeface="Montserrat SemiBold"/>
                <a:ea typeface="Montserrat SemiBold"/>
                <a:cs typeface="Montserrat SemiBold"/>
                <a:sym typeface="Montserrat SemiBold"/>
              </a:defRPr>
            </a:lvl3pPr>
            <a:lvl4pPr lvl="3" algn="r" rtl="0">
              <a:spcBef>
                <a:spcPts val="0"/>
              </a:spcBef>
              <a:spcAft>
                <a:spcPts val="0"/>
              </a:spcAft>
              <a:buNone/>
              <a:defRPr>
                <a:solidFill>
                  <a:srgbClr val="252525"/>
                </a:solidFill>
                <a:latin typeface="Montserrat SemiBold"/>
                <a:ea typeface="Montserrat SemiBold"/>
                <a:cs typeface="Montserrat SemiBold"/>
                <a:sym typeface="Montserrat SemiBold"/>
              </a:defRPr>
            </a:lvl4pPr>
            <a:lvl5pPr lvl="4" algn="r" rtl="0">
              <a:spcBef>
                <a:spcPts val="0"/>
              </a:spcBef>
              <a:spcAft>
                <a:spcPts val="0"/>
              </a:spcAft>
              <a:buNone/>
              <a:defRPr>
                <a:solidFill>
                  <a:srgbClr val="252525"/>
                </a:solidFill>
                <a:latin typeface="Montserrat SemiBold"/>
                <a:ea typeface="Montserrat SemiBold"/>
                <a:cs typeface="Montserrat SemiBold"/>
                <a:sym typeface="Montserrat SemiBold"/>
              </a:defRPr>
            </a:lvl5pPr>
            <a:lvl6pPr lvl="5" algn="r" rtl="0">
              <a:spcBef>
                <a:spcPts val="0"/>
              </a:spcBef>
              <a:spcAft>
                <a:spcPts val="0"/>
              </a:spcAft>
              <a:buNone/>
              <a:defRPr>
                <a:solidFill>
                  <a:srgbClr val="252525"/>
                </a:solidFill>
                <a:latin typeface="Montserrat SemiBold"/>
                <a:ea typeface="Montserrat SemiBold"/>
                <a:cs typeface="Montserrat SemiBold"/>
                <a:sym typeface="Montserrat SemiBold"/>
              </a:defRPr>
            </a:lvl6pPr>
            <a:lvl7pPr lvl="6" algn="r" rtl="0">
              <a:spcBef>
                <a:spcPts val="0"/>
              </a:spcBef>
              <a:spcAft>
                <a:spcPts val="0"/>
              </a:spcAft>
              <a:buNone/>
              <a:defRPr>
                <a:solidFill>
                  <a:srgbClr val="252525"/>
                </a:solidFill>
                <a:latin typeface="Montserrat SemiBold"/>
                <a:ea typeface="Montserrat SemiBold"/>
                <a:cs typeface="Montserrat SemiBold"/>
                <a:sym typeface="Montserrat SemiBold"/>
              </a:defRPr>
            </a:lvl7pPr>
            <a:lvl8pPr lvl="7" algn="r" rtl="0">
              <a:spcBef>
                <a:spcPts val="0"/>
              </a:spcBef>
              <a:spcAft>
                <a:spcPts val="0"/>
              </a:spcAft>
              <a:buNone/>
              <a:defRPr>
                <a:solidFill>
                  <a:srgbClr val="252525"/>
                </a:solidFill>
                <a:latin typeface="Montserrat SemiBold"/>
                <a:ea typeface="Montserrat SemiBold"/>
                <a:cs typeface="Montserrat SemiBold"/>
                <a:sym typeface="Montserrat SemiBold"/>
              </a:defRPr>
            </a:lvl8pPr>
            <a:lvl9pPr lvl="8" algn="r" rtl="0">
              <a:spcBef>
                <a:spcPts val="0"/>
              </a:spcBef>
              <a:spcAft>
                <a:spcPts val="0"/>
              </a:spcAft>
              <a:buNone/>
              <a:defRPr>
                <a:solidFill>
                  <a:srgbClr val="252525"/>
                </a:solidFill>
                <a:latin typeface="Montserrat SemiBold"/>
                <a:ea typeface="Montserrat SemiBold"/>
                <a:cs typeface="Montserrat SemiBold"/>
                <a:sym typeface="Montserrat SemiBold"/>
              </a:defRPr>
            </a:lvl9pPr>
          </a:lstStyle>
          <a:p>
            <a:endParaRPr/>
          </a:p>
        </p:txBody>
      </p:sp>
      <p:sp>
        <p:nvSpPr>
          <p:cNvPr id="75" name="Google Shape;75;p12"/>
          <p:cNvSpPr txBox="1">
            <a:spLocks noGrp="1"/>
          </p:cNvSpPr>
          <p:nvPr>
            <p:ph type="subTitle" idx="8"/>
          </p:nvPr>
        </p:nvSpPr>
        <p:spPr>
          <a:xfrm>
            <a:off x="1401300" y="7628448"/>
            <a:ext cx="4557000" cy="14730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400">
                <a:latin typeface="Spectral Light"/>
                <a:ea typeface="Spectral Light"/>
                <a:cs typeface="Spectral Light"/>
                <a:sym typeface="Spectral Light"/>
              </a:defRPr>
            </a:lvl1pPr>
            <a:lvl2pPr lvl="1" algn="r" rtl="0">
              <a:spcBef>
                <a:spcPts val="0"/>
              </a:spcBef>
              <a:spcAft>
                <a:spcPts val="0"/>
              </a:spcAft>
              <a:buNone/>
              <a:defRPr>
                <a:solidFill>
                  <a:srgbClr val="252525"/>
                </a:solidFill>
                <a:latin typeface="Spectral Light"/>
                <a:ea typeface="Spectral Light"/>
                <a:cs typeface="Spectral Light"/>
                <a:sym typeface="Spectral Light"/>
              </a:defRPr>
            </a:lvl2pPr>
            <a:lvl3pPr lvl="2" algn="r" rtl="0">
              <a:spcBef>
                <a:spcPts val="0"/>
              </a:spcBef>
              <a:spcAft>
                <a:spcPts val="0"/>
              </a:spcAft>
              <a:buNone/>
              <a:defRPr>
                <a:solidFill>
                  <a:srgbClr val="252525"/>
                </a:solidFill>
                <a:latin typeface="Spectral Light"/>
                <a:ea typeface="Spectral Light"/>
                <a:cs typeface="Spectral Light"/>
                <a:sym typeface="Spectral Light"/>
              </a:defRPr>
            </a:lvl3pPr>
            <a:lvl4pPr lvl="3" algn="r" rtl="0">
              <a:spcBef>
                <a:spcPts val="0"/>
              </a:spcBef>
              <a:spcAft>
                <a:spcPts val="0"/>
              </a:spcAft>
              <a:buNone/>
              <a:defRPr>
                <a:solidFill>
                  <a:srgbClr val="252525"/>
                </a:solidFill>
                <a:latin typeface="Spectral Light"/>
                <a:ea typeface="Spectral Light"/>
                <a:cs typeface="Spectral Light"/>
                <a:sym typeface="Spectral Light"/>
              </a:defRPr>
            </a:lvl4pPr>
            <a:lvl5pPr lvl="4" algn="r" rtl="0">
              <a:spcBef>
                <a:spcPts val="0"/>
              </a:spcBef>
              <a:spcAft>
                <a:spcPts val="0"/>
              </a:spcAft>
              <a:buNone/>
              <a:defRPr>
                <a:solidFill>
                  <a:srgbClr val="252525"/>
                </a:solidFill>
                <a:latin typeface="Spectral Light"/>
                <a:ea typeface="Spectral Light"/>
                <a:cs typeface="Spectral Light"/>
                <a:sym typeface="Spectral Light"/>
              </a:defRPr>
            </a:lvl5pPr>
            <a:lvl6pPr lvl="5" algn="r" rtl="0">
              <a:spcBef>
                <a:spcPts val="0"/>
              </a:spcBef>
              <a:spcAft>
                <a:spcPts val="0"/>
              </a:spcAft>
              <a:buNone/>
              <a:defRPr>
                <a:solidFill>
                  <a:srgbClr val="252525"/>
                </a:solidFill>
                <a:latin typeface="Spectral Light"/>
                <a:ea typeface="Spectral Light"/>
                <a:cs typeface="Spectral Light"/>
                <a:sym typeface="Spectral Light"/>
              </a:defRPr>
            </a:lvl6pPr>
            <a:lvl7pPr lvl="6" algn="r" rtl="0">
              <a:spcBef>
                <a:spcPts val="0"/>
              </a:spcBef>
              <a:spcAft>
                <a:spcPts val="0"/>
              </a:spcAft>
              <a:buNone/>
              <a:defRPr>
                <a:solidFill>
                  <a:srgbClr val="252525"/>
                </a:solidFill>
                <a:latin typeface="Spectral Light"/>
                <a:ea typeface="Spectral Light"/>
                <a:cs typeface="Spectral Light"/>
                <a:sym typeface="Spectral Light"/>
              </a:defRPr>
            </a:lvl7pPr>
            <a:lvl8pPr lvl="7" algn="r" rtl="0">
              <a:spcBef>
                <a:spcPts val="0"/>
              </a:spcBef>
              <a:spcAft>
                <a:spcPts val="0"/>
              </a:spcAft>
              <a:buNone/>
              <a:defRPr>
                <a:solidFill>
                  <a:srgbClr val="252525"/>
                </a:solidFill>
                <a:latin typeface="Spectral Light"/>
                <a:ea typeface="Spectral Light"/>
                <a:cs typeface="Spectral Light"/>
                <a:sym typeface="Spectral Light"/>
              </a:defRPr>
            </a:lvl8pPr>
            <a:lvl9pPr lvl="8" algn="r" rtl="0">
              <a:spcBef>
                <a:spcPts val="0"/>
              </a:spcBef>
              <a:spcAft>
                <a:spcPts val="0"/>
              </a:spcAft>
              <a:buNone/>
              <a:defRPr>
                <a:solidFill>
                  <a:srgbClr val="252525"/>
                </a:solidFill>
                <a:latin typeface="Spectral Light"/>
                <a:ea typeface="Spectral Light"/>
                <a:cs typeface="Spectral Light"/>
                <a:sym typeface="Spectral Light"/>
              </a:defRPr>
            </a:lvl9pPr>
          </a:lstStyle>
          <a:p>
            <a:endParaRPr/>
          </a:p>
        </p:txBody>
      </p:sp>
      <p:sp>
        <p:nvSpPr>
          <p:cNvPr id="76" name="Google Shape;76;p12"/>
          <p:cNvSpPr txBox="1">
            <a:spLocks noGrp="1"/>
          </p:cNvSpPr>
          <p:nvPr>
            <p:ph type="subTitle" idx="9"/>
          </p:nvPr>
        </p:nvSpPr>
        <p:spPr>
          <a:xfrm>
            <a:off x="6660300" y="6163246"/>
            <a:ext cx="4557000" cy="14730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b="1">
                <a:solidFill>
                  <a:srgbClr val="252525"/>
                </a:solidFill>
                <a:latin typeface="Montserrat"/>
                <a:ea typeface="Montserrat"/>
                <a:cs typeface="Montserrat"/>
                <a:sym typeface="Montserrat"/>
              </a:defRPr>
            </a:lvl1pPr>
            <a:lvl2pPr lvl="1" algn="r" rtl="0">
              <a:spcBef>
                <a:spcPts val="0"/>
              </a:spcBef>
              <a:spcAft>
                <a:spcPts val="0"/>
              </a:spcAft>
              <a:buNone/>
              <a:defRPr>
                <a:solidFill>
                  <a:srgbClr val="252525"/>
                </a:solidFill>
                <a:latin typeface="Montserrat SemiBold"/>
                <a:ea typeface="Montserrat SemiBold"/>
                <a:cs typeface="Montserrat SemiBold"/>
                <a:sym typeface="Montserrat SemiBold"/>
              </a:defRPr>
            </a:lvl2pPr>
            <a:lvl3pPr lvl="2" algn="r" rtl="0">
              <a:spcBef>
                <a:spcPts val="0"/>
              </a:spcBef>
              <a:spcAft>
                <a:spcPts val="0"/>
              </a:spcAft>
              <a:buNone/>
              <a:defRPr>
                <a:solidFill>
                  <a:srgbClr val="252525"/>
                </a:solidFill>
                <a:latin typeface="Montserrat SemiBold"/>
                <a:ea typeface="Montserrat SemiBold"/>
                <a:cs typeface="Montserrat SemiBold"/>
                <a:sym typeface="Montserrat SemiBold"/>
              </a:defRPr>
            </a:lvl3pPr>
            <a:lvl4pPr lvl="3" algn="r" rtl="0">
              <a:spcBef>
                <a:spcPts val="0"/>
              </a:spcBef>
              <a:spcAft>
                <a:spcPts val="0"/>
              </a:spcAft>
              <a:buNone/>
              <a:defRPr>
                <a:solidFill>
                  <a:srgbClr val="252525"/>
                </a:solidFill>
                <a:latin typeface="Montserrat SemiBold"/>
                <a:ea typeface="Montserrat SemiBold"/>
                <a:cs typeface="Montserrat SemiBold"/>
                <a:sym typeface="Montserrat SemiBold"/>
              </a:defRPr>
            </a:lvl4pPr>
            <a:lvl5pPr lvl="4" algn="r" rtl="0">
              <a:spcBef>
                <a:spcPts val="0"/>
              </a:spcBef>
              <a:spcAft>
                <a:spcPts val="0"/>
              </a:spcAft>
              <a:buNone/>
              <a:defRPr>
                <a:solidFill>
                  <a:srgbClr val="252525"/>
                </a:solidFill>
                <a:latin typeface="Montserrat SemiBold"/>
                <a:ea typeface="Montserrat SemiBold"/>
                <a:cs typeface="Montserrat SemiBold"/>
                <a:sym typeface="Montserrat SemiBold"/>
              </a:defRPr>
            </a:lvl5pPr>
            <a:lvl6pPr lvl="5" algn="r" rtl="0">
              <a:spcBef>
                <a:spcPts val="0"/>
              </a:spcBef>
              <a:spcAft>
                <a:spcPts val="0"/>
              </a:spcAft>
              <a:buNone/>
              <a:defRPr>
                <a:solidFill>
                  <a:srgbClr val="252525"/>
                </a:solidFill>
                <a:latin typeface="Montserrat SemiBold"/>
                <a:ea typeface="Montserrat SemiBold"/>
                <a:cs typeface="Montserrat SemiBold"/>
                <a:sym typeface="Montserrat SemiBold"/>
              </a:defRPr>
            </a:lvl6pPr>
            <a:lvl7pPr lvl="6" algn="r" rtl="0">
              <a:spcBef>
                <a:spcPts val="0"/>
              </a:spcBef>
              <a:spcAft>
                <a:spcPts val="0"/>
              </a:spcAft>
              <a:buNone/>
              <a:defRPr>
                <a:solidFill>
                  <a:srgbClr val="252525"/>
                </a:solidFill>
                <a:latin typeface="Montserrat SemiBold"/>
                <a:ea typeface="Montserrat SemiBold"/>
                <a:cs typeface="Montserrat SemiBold"/>
                <a:sym typeface="Montserrat SemiBold"/>
              </a:defRPr>
            </a:lvl7pPr>
            <a:lvl8pPr lvl="7" algn="r" rtl="0">
              <a:spcBef>
                <a:spcPts val="0"/>
              </a:spcBef>
              <a:spcAft>
                <a:spcPts val="0"/>
              </a:spcAft>
              <a:buNone/>
              <a:defRPr>
                <a:solidFill>
                  <a:srgbClr val="252525"/>
                </a:solidFill>
                <a:latin typeface="Montserrat SemiBold"/>
                <a:ea typeface="Montserrat SemiBold"/>
                <a:cs typeface="Montserrat SemiBold"/>
                <a:sym typeface="Montserrat SemiBold"/>
              </a:defRPr>
            </a:lvl8pPr>
            <a:lvl9pPr lvl="8" algn="r" rtl="0">
              <a:spcBef>
                <a:spcPts val="0"/>
              </a:spcBef>
              <a:spcAft>
                <a:spcPts val="0"/>
              </a:spcAft>
              <a:buNone/>
              <a:defRPr>
                <a:solidFill>
                  <a:srgbClr val="252525"/>
                </a:solidFill>
                <a:latin typeface="Montserrat SemiBold"/>
                <a:ea typeface="Montserrat SemiBold"/>
                <a:cs typeface="Montserrat SemiBold"/>
                <a:sym typeface="Montserrat SemiBold"/>
              </a:defRPr>
            </a:lvl9pPr>
          </a:lstStyle>
          <a:p>
            <a:endParaRPr/>
          </a:p>
        </p:txBody>
      </p:sp>
      <p:sp>
        <p:nvSpPr>
          <p:cNvPr id="77" name="Google Shape;77;p12"/>
          <p:cNvSpPr txBox="1">
            <a:spLocks noGrp="1"/>
          </p:cNvSpPr>
          <p:nvPr>
            <p:ph type="subTitle" idx="13"/>
          </p:nvPr>
        </p:nvSpPr>
        <p:spPr>
          <a:xfrm>
            <a:off x="6660300" y="7628448"/>
            <a:ext cx="4557000" cy="14730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400">
                <a:latin typeface="Spectral Light"/>
                <a:ea typeface="Spectral Light"/>
                <a:cs typeface="Spectral Light"/>
                <a:sym typeface="Spectral Light"/>
              </a:defRPr>
            </a:lvl1pPr>
            <a:lvl2pPr lvl="1" algn="r" rtl="0">
              <a:spcBef>
                <a:spcPts val="0"/>
              </a:spcBef>
              <a:spcAft>
                <a:spcPts val="0"/>
              </a:spcAft>
              <a:buNone/>
              <a:defRPr>
                <a:solidFill>
                  <a:srgbClr val="252525"/>
                </a:solidFill>
                <a:latin typeface="Spectral Light"/>
                <a:ea typeface="Spectral Light"/>
                <a:cs typeface="Spectral Light"/>
                <a:sym typeface="Spectral Light"/>
              </a:defRPr>
            </a:lvl2pPr>
            <a:lvl3pPr lvl="2" algn="r" rtl="0">
              <a:spcBef>
                <a:spcPts val="0"/>
              </a:spcBef>
              <a:spcAft>
                <a:spcPts val="0"/>
              </a:spcAft>
              <a:buNone/>
              <a:defRPr>
                <a:solidFill>
                  <a:srgbClr val="252525"/>
                </a:solidFill>
                <a:latin typeface="Spectral Light"/>
                <a:ea typeface="Spectral Light"/>
                <a:cs typeface="Spectral Light"/>
                <a:sym typeface="Spectral Light"/>
              </a:defRPr>
            </a:lvl3pPr>
            <a:lvl4pPr lvl="3" algn="r" rtl="0">
              <a:spcBef>
                <a:spcPts val="0"/>
              </a:spcBef>
              <a:spcAft>
                <a:spcPts val="0"/>
              </a:spcAft>
              <a:buNone/>
              <a:defRPr>
                <a:solidFill>
                  <a:srgbClr val="252525"/>
                </a:solidFill>
                <a:latin typeface="Spectral Light"/>
                <a:ea typeface="Spectral Light"/>
                <a:cs typeface="Spectral Light"/>
                <a:sym typeface="Spectral Light"/>
              </a:defRPr>
            </a:lvl4pPr>
            <a:lvl5pPr lvl="4" algn="r" rtl="0">
              <a:spcBef>
                <a:spcPts val="0"/>
              </a:spcBef>
              <a:spcAft>
                <a:spcPts val="0"/>
              </a:spcAft>
              <a:buNone/>
              <a:defRPr>
                <a:solidFill>
                  <a:srgbClr val="252525"/>
                </a:solidFill>
                <a:latin typeface="Spectral Light"/>
                <a:ea typeface="Spectral Light"/>
                <a:cs typeface="Spectral Light"/>
                <a:sym typeface="Spectral Light"/>
              </a:defRPr>
            </a:lvl5pPr>
            <a:lvl6pPr lvl="5" algn="r" rtl="0">
              <a:spcBef>
                <a:spcPts val="0"/>
              </a:spcBef>
              <a:spcAft>
                <a:spcPts val="0"/>
              </a:spcAft>
              <a:buNone/>
              <a:defRPr>
                <a:solidFill>
                  <a:srgbClr val="252525"/>
                </a:solidFill>
                <a:latin typeface="Spectral Light"/>
                <a:ea typeface="Spectral Light"/>
                <a:cs typeface="Spectral Light"/>
                <a:sym typeface="Spectral Light"/>
              </a:defRPr>
            </a:lvl6pPr>
            <a:lvl7pPr lvl="6" algn="r" rtl="0">
              <a:spcBef>
                <a:spcPts val="0"/>
              </a:spcBef>
              <a:spcAft>
                <a:spcPts val="0"/>
              </a:spcAft>
              <a:buNone/>
              <a:defRPr>
                <a:solidFill>
                  <a:srgbClr val="252525"/>
                </a:solidFill>
                <a:latin typeface="Spectral Light"/>
                <a:ea typeface="Spectral Light"/>
                <a:cs typeface="Spectral Light"/>
                <a:sym typeface="Spectral Light"/>
              </a:defRPr>
            </a:lvl7pPr>
            <a:lvl8pPr lvl="7" algn="r" rtl="0">
              <a:spcBef>
                <a:spcPts val="0"/>
              </a:spcBef>
              <a:spcAft>
                <a:spcPts val="0"/>
              </a:spcAft>
              <a:buNone/>
              <a:defRPr>
                <a:solidFill>
                  <a:srgbClr val="252525"/>
                </a:solidFill>
                <a:latin typeface="Spectral Light"/>
                <a:ea typeface="Spectral Light"/>
                <a:cs typeface="Spectral Light"/>
                <a:sym typeface="Spectral Light"/>
              </a:defRPr>
            </a:lvl8pPr>
            <a:lvl9pPr lvl="8" algn="r" rtl="0">
              <a:spcBef>
                <a:spcPts val="0"/>
              </a:spcBef>
              <a:spcAft>
                <a:spcPts val="0"/>
              </a:spcAft>
              <a:buNone/>
              <a:defRPr>
                <a:solidFill>
                  <a:srgbClr val="252525"/>
                </a:solidFill>
                <a:latin typeface="Spectral Light"/>
                <a:ea typeface="Spectral Light"/>
                <a:cs typeface="Spectral Light"/>
                <a:sym typeface="Spectral Light"/>
              </a:defRPr>
            </a:lvl9pPr>
          </a:lstStyle>
          <a:p>
            <a:endParaRPr/>
          </a:p>
        </p:txBody>
      </p:sp>
      <p:sp>
        <p:nvSpPr>
          <p:cNvPr id="78" name="Google Shape;78;p12"/>
          <p:cNvSpPr txBox="1">
            <a:spLocks noGrp="1"/>
          </p:cNvSpPr>
          <p:nvPr>
            <p:ph type="subTitle" idx="14"/>
          </p:nvPr>
        </p:nvSpPr>
        <p:spPr>
          <a:xfrm>
            <a:off x="11919300" y="6163246"/>
            <a:ext cx="4557000" cy="14730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b="1">
                <a:solidFill>
                  <a:srgbClr val="252525"/>
                </a:solidFill>
                <a:latin typeface="Montserrat"/>
                <a:ea typeface="Montserrat"/>
                <a:cs typeface="Montserrat"/>
                <a:sym typeface="Montserrat"/>
              </a:defRPr>
            </a:lvl1pPr>
            <a:lvl2pPr lvl="1" algn="r" rtl="0">
              <a:spcBef>
                <a:spcPts val="0"/>
              </a:spcBef>
              <a:spcAft>
                <a:spcPts val="0"/>
              </a:spcAft>
              <a:buNone/>
              <a:defRPr>
                <a:solidFill>
                  <a:srgbClr val="252525"/>
                </a:solidFill>
                <a:latin typeface="Montserrat SemiBold"/>
                <a:ea typeface="Montserrat SemiBold"/>
                <a:cs typeface="Montserrat SemiBold"/>
                <a:sym typeface="Montserrat SemiBold"/>
              </a:defRPr>
            </a:lvl2pPr>
            <a:lvl3pPr lvl="2" algn="r" rtl="0">
              <a:spcBef>
                <a:spcPts val="0"/>
              </a:spcBef>
              <a:spcAft>
                <a:spcPts val="0"/>
              </a:spcAft>
              <a:buNone/>
              <a:defRPr>
                <a:solidFill>
                  <a:srgbClr val="252525"/>
                </a:solidFill>
                <a:latin typeface="Montserrat SemiBold"/>
                <a:ea typeface="Montserrat SemiBold"/>
                <a:cs typeface="Montserrat SemiBold"/>
                <a:sym typeface="Montserrat SemiBold"/>
              </a:defRPr>
            </a:lvl3pPr>
            <a:lvl4pPr lvl="3" algn="r" rtl="0">
              <a:spcBef>
                <a:spcPts val="0"/>
              </a:spcBef>
              <a:spcAft>
                <a:spcPts val="0"/>
              </a:spcAft>
              <a:buNone/>
              <a:defRPr>
                <a:solidFill>
                  <a:srgbClr val="252525"/>
                </a:solidFill>
                <a:latin typeface="Montserrat SemiBold"/>
                <a:ea typeface="Montserrat SemiBold"/>
                <a:cs typeface="Montserrat SemiBold"/>
                <a:sym typeface="Montserrat SemiBold"/>
              </a:defRPr>
            </a:lvl4pPr>
            <a:lvl5pPr lvl="4" algn="r" rtl="0">
              <a:spcBef>
                <a:spcPts val="0"/>
              </a:spcBef>
              <a:spcAft>
                <a:spcPts val="0"/>
              </a:spcAft>
              <a:buNone/>
              <a:defRPr>
                <a:solidFill>
                  <a:srgbClr val="252525"/>
                </a:solidFill>
                <a:latin typeface="Montserrat SemiBold"/>
                <a:ea typeface="Montserrat SemiBold"/>
                <a:cs typeface="Montserrat SemiBold"/>
                <a:sym typeface="Montserrat SemiBold"/>
              </a:defRPr>
            </a:lvl5pPr>
            <a:lvl6pPr lvl="5" algn="r" rtl="0">
              <a:spcBef>
                <a:spcPts val="0"/>
              </a:spcBef>
              <a:spcAft>
                <a:spcPts val="0"/>
              </a:spcAft>
              <a:buNone/>
              <a:defRPr>
                <a:solidFill>
                  <a:srgbClr val="252525"/>
                </a:solidFill>
                <a:latin typeface="Montserrat SemiBold"/>
                <a:ea typeface="Montserrat SemiBold"/>
                <a:cs typeface="Montserrat SemiBold"/>
                <a:sym typeface="Montserrat SemiBold"/>
              </a:defRPr>
            </a:lvl6pPr>
            <a:lvl7pPr lvl="6" algn="r" rtl="0">
              <a:spcBef>
                <a:spcPts val="0"/>
              </a:spcBef>
              <a:spcAft>
                <a:spcPts val="0"/>
              </a:spcAft>
              <a:buNone/>
              <a:defRPr>
                <a:solidFill>
                  <a:srgbClr val="252525"/>
                </a:solidFill>
                <a:latin typeface="Montserrat SemiBold"/>
                <a:ea typeface="Montserrat SemiBold"/>
                <a:cs typeface="Montserrat SemiBold"/>
                <a:sym typeface="Montserrat SemiBold"/>
              </a:defRPr>
            </a:lvl7pPr>
            <a:lvl8pPr lvl="7" algn="r" rtl="0">
              <a:spcBef>
                <a:spcPts val="0"/>
              </a:spcBef>
              <a:spcAft>
                <a:spcPts val="0"/>
              </a:spcAft>
              <a:buNone/>
              <a:defRPr>
                <a:solidFill>
                  <a:srgbClr val="252525"/>
                </a:solidFill>
                <a:latin typeface="Montserrat SemiBold"/>
                <a:ea typeface="Montserrat SemiBold"/>
                <a:cs typeface="Montserrat SemiBold"/>
                <a:sym typeface="Montserrat SemiBold"/>
              </a:defRPr>
            </a:lvl8pPr>
            <a:lvl9pPr lvl="8" algn="r" rtl="0">
              <a:spcBef>
                <a:spcPts val="0"/>
              </a:spcBef>
              <a:spcAft>
                <a:spcPts val="0"/>
              </a:spcAft>
              <a:buNone/>
              <a:defRPr>
                <a:solidFill>
                  <a:srgbClr val="252525"/>
                </a:solidFill>
                <a:latin typeface="Montserrat SemiBold"/>
                <a:ea typeface="Montserrat SemiBold"/>
                <a:cs typeface="Montserrat SemiBold"/>
                <a:sym typeface="Montserrat SemiBold"/>
              </a:defRPr>
            </a:lvl9pPr>
          </a:lstStyle>
          <a:p>
            <a:endParaRPr/>
          </a:p>
        </p:txBody>
      </p:sp>
      <p:sp>
        <p:nvSpPr>
          <p:cNvPr id="79" name="Google Shape;79;p12"/>
          <p:cNvSpPr txBox="1">
            <a:spLocks noGrp="1"/>
          </p:cNvSpPr>
          <p:nvPr>
            <p:ph type="subTitle" idx="15"/>
          </p:nvPr>
        </p:nvSpPr>
        <p:spPr>
          <a:xfrm>
            <a:off x="11919300" y="7628448"/>
            <a:ext cx="4557000" cy="14730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400">
                <a:latin typeface="Spectral Light"/>
                <a:ea typeface="Spectral Light"/>
                <a:cs typeface="Spectral Light"/>
                <a:sym typeface="Spectral Light"/>
              </a:defRPr>
            </a:lvl1pPr>
            <a:lvl2pPr lvl="1" algn="r" rtl="0">
              <a:spcBef>
                <a:spcPts val="0"/>
              </a:spcBef>
              <a:spcAft>
                <a:spcPts val="0"/>
              </a:spcAft>
              <a:buNone/>
              <a:defRPr>
                <a:solidFill>
                  <a:srgbClr val="252525"/>
                </a:solidFill>
                <a:latin typeface="Spectral Light"/>
                <a:ea typeface="Spectral Light"/>
                <a:cs typeface="Spectral Light"/>
                <a:sym typeface="Spectral Light"/>
              </a:defRPr>
            </a:lvl2pPr>
            <a:lvl3pPr lvl="2" algn="r" rtl="0">
              <a:spcBef>
                <a:spcPts val="0"/>
              </a:spcBef>
              <a:spcAft>
                <a:spcPts val="0"/>
              </a:spcAft>
              <a:buNone/>
              <a:defRPr>
                <a:solidFill>
                  <a:srgbClr val="252525"/>
                </a:solidFill>
                <a:latin typeface="Spectral Light"/>
                <a:ea typeface="Spectral Light"/>
                <a:cs typeface="Spectral Light"/>
                <a:sym typeface="Spectral Light"/>
              </a:defRPr>
            </a:lvl3pPr>
            <a:lvl4pPr lvl="3" algn="r" rtl="0">
              <a:spcBef>
                <a:spcPts val="0"/>
              </a:spcBef>
              <a:spcAft>
                <a:spcPts val="0"/>
              </a:spcAft>
              <a:buNone/>
              <a:defRPr>
                <a:solidFill>
                  <a:srgbClr val="252525"/>
                </a:solidFill>
                <a:latin typeface="Spectral Light"/>
                <a:ea typeface="Spectral Light"/>
                <a:cs typeface="Spectral Light"/>
                <a:sym typeface="Spectral Light"/>
              </a:defRPr>
            </a:lvl4pPr>
            <a:lvl5pPr lvl="4" algn="r" rtl="0">
              <a:spcBef>
                <a:spcPts val="0"/>
              </a:spcBef>
              <a:spcAft>
                <a:spcPts val="0"/>
              </a:spcAft>
              <a:buNone/>
              <a:defRPr>
                <a:solidFill>
                  <a:srgbClr val="252525"/>
                </a:solidFill>
                <a:latin typeface="Spectral Light"/>
                <a:ea typeface="Spectral Light"/>
                <a:cs typeface="Spectral Light"/>
                <a:sym typeface="Spectral Light"/>
              </a:defRPr>
            </a:lvl5pPr>
            <a:lvl6pPr lvl="5" algn="r" rtl="0">
              <a:spcBef>
                <a:spcPts val="0"/>
              </a:spcBef>
              <a:spcAft>
                <a:spcPts val="0"/>
              </a:spcAft>
              <a:buNone/>
              <a:defRPr>
                <a:solidFill>
                  <a:srgbClr val="252525"/>
                </a:solidFill>
                <a:latin typeface="Spectral Light"/>
                <a:ea typeface="Spectral Light"/>
                <a:cs typeface="Spectral Light"/>
                <a:sym typeface="Spectral Light"/>
              </a:defRPr>
            </a:lvl6pPr>
            <a:lvl7pPr lvl="6" algn="r" rtl="0">
              <a:spcBef>
                <a:spcPts val="0"/>
              </a:spcBef>
              <a:spcAft>
                <a:spcPts val="0"/>
              </a:spcAft>
              <a:buNone/>
              <a:defRPr>
                <a:solidFill>
                  <a:srgbClr val="252525"/>
                </a:solidFill>
                <a:latin typeface="Spectral Light"/>
                <a:ea typeface="Spectral Light"/>
                <a:cs typeface="Spectral Light"/>
                <a:sym typeface="Spectral Light"/>
              </a:defRPr>
            </a:lvl7pPr>
            <a:lvl8pPr lvl="7" algn="r" rtl="0">
              <a:spcBef>
                <a:spcPts val="0"/>
              </a:spcBef>
              <a:spcAft>
                <a:spcPts val="0"/>
              </a:spcAft>
              <a:buNone/>
              <a:defRPr>
                <a:solidFill>
                  <a:srgbClr val="252525"/>
                </a:solidFill>
                <a:latin typeface="Spectral Light"/>
                <a:ea typeface="Spectral Light"/>
                <a:cs typeface="Spectral Light"/>
                <a:sym typeface="Spectral Light"/>
              </a:defRPr>
            </a:lvl8pPr>
            <a:lvl9pPr lvl="8" algn="r" rtl="0">
              <a:spcBef>
                <a:spcPts val="0"/>
              </a:spcBef>
              <a:spcAft>
                <a:spcPts val="0"/>
              </a:spcAft>
              <a:buNone/>
              <a:defRPr>
                <a:solidFill>
                  <a:srgbClr val="252525"/>
                </a:solidFill>
                <a:latin typeface="Spectral Light"/>
                <a:ea typeface="Spectral Light"/>
                <a:cs typeface="Spectral Light"/>
                <a:sym typeface="Spectral Light"/>
              </a:defRPr>
            </a:lvl9pPr>
          </a:lstStyle>
          <a:p>
            <a:endParaRPr/>
          </a:p>
        </p:txBody>
      </p:sp>
    </p:spTree>
    <p:extLst>
      <p:ext uri="{BB962C8B-B14F-4D97-AF65-F5344CB8AC3E}">
        <p14:creationId xmlns:p14="http://schemas.microsoft.com/office/powerpoint/2010/main" val="853500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IN"/>
          </a:p>
        </p:txBody>
      </p:sp>
      <p:grpSp>
        <p:nvGrpSpPr>
          <p:cNvPr id="3" name="Group 3"/>
          <p:cNvGrpSpPr/>
          <p:nvPr/>
        </p:nvGrpSpPr>
        <p:grpSpPr>
          <a:xfrm>
            <a:off x="0" y="3455789"/>
            <a:ext cx="3579191" cy="3230761"/>
            <a:chOff x="0" y="-38100"/>
            <a:chExt cx="942668" cy="850900"/>
          </a:xfrm>
        </p:grpSpPr>
        <p:sp>
          <p:nvSpPr>
            <p:cNvPr id="4" name="Freeform 4"/>
            <p:cNvSpPr/>
            <p:nvPr/>
          </p:nvSpPr>
          <p:spPr>
            <a:xfrm>
              <a:off x="23915" y="0"/>
              <a:ext cx="918753" cy="812800"/>
            </a:xfrm>
            <a:custGeom>
              <a:avLst/>
              <a:gdLst/>
              <a:ahLst/>
              <a:cxnLst/>
              <a:rect l="l" t="t" r="r" b="b"/>
              <a:pathLst>
                <a:path w="918753" h="812800">
                  <a:moveTo>
                    <a:pt x="0" y="0"/>
                  </a:moveTo>
                  <a:lnTo>
                    <a:pt x="918753" y="0"/>
                  </a:lnTo>
                  <a:lnTo>
                    <a:pt x="918753" y="812800"/>
                  </a:lnTo>
                  <a:lnTo>
                    <a:pt x="0" y="812800"/>
                  </a:lnTo>
                  <a:close/>
                </a:path>
              </a:pathLst>
            </a:custGeom>
            <a:solidFill>
              <a:srgbClr val="84A6C2">
                <a:alpha val="86667"/>
              </a:srgbClr>
            </a:solidFill>
          </p:spPr>
          <p:txBody>
            <a:bodyPr/>
            <a:lstStyle/>
            <a:p>
              <a:endParaRPr lang="en-IN" dirty="0"/>
            </a:p>
          </p:txBody>
        </p:sp>
        <p:sp>
          <p:nvSpPr>
            <p:cNvPr id="5" name="TextBox 5"/>
            <p:cNvSpPr txBox="1"/>
            <p:nvPr/>
          </p:nvSpPr>
          <p:spPr>
            <a:xfrm>
              <a:off x="0" y="-38100"/>
              <a:ext cx="918753"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3937244" y="3600450"/>
            <a:ext cx="10413512" cy="3086100"/>
            <a:chOff x="0" y="0"/>
            <a:chExt cx="2742653" cy="812800"/>
          </a:xfrm>
        </p:grpSpPr>
        <p:sp>
          <p:nvSpPr>
            <p:cNvPr id="7" name="Freeform 7"/>
            <p:cNvSpPr/>
            <p:nvPr/>
          </p:nvSpPr>
          <p:spPr>
            <a:xfrm>
              <a:off x="0" y="0"/>
              <a:ext cx="2742654" cy="812800"/>
            </a:xfrm>
            <a:custGeom>
              <a:avLst/>
              <a:gdLst/>
              <a:ahLst/>
              <a:cxnLst/>
              <a:rect l="l" t="t" r="r" b="b"/>
              <a:pathLst>
                <a:path w="2742654" h="812800">
                  <a:moveTo>
                    <a:pt x="0" y="0"/>
                  </a:moveTo>
                  <a:lnTo>
                    <a:pt x="2742654" y="0"/>
                  </a:lnTo>
                  <a:lnTo>
                    <a:pt x="2742654" y="812800"/>
                  </a:lnTo>
                  <a:lnTo>
                    <a:pt x="0" y="812800"/>
                  </a:lnTo>
                  <a:close/>
                </a:path>
              </a:pathLst>
            </a:custGeom>
            <a:solidFill>
              <a:srgbClr val="84A6C2">
                <a:alpha val="86667"/>
              </a:srgbClr>
            </a:solidFill>
          </p:spPr>
          <p:txBody>
            <a:bodyPr/>
            <a:lstStyle/>
            <a:p>
              <a:endParaRPr lang="en-IN"/>
            </a:p>
          </p:txBody>
        </p:sp>
        <p:sp>
          <p:nvSpPr>
            <p:cNvPr id="8" name="TextBox 8"/>
            <p:cNvSpPr txBox="1"/>
            <p:nvPr/>
          </p:nvSpPr>
          <p:spPr>
            <a:xfrm>
              <a:off x="0" y="-38100"/>
              <a:ext cx="2742653"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4799611" y="3600450"/>
            <a:ext cx="3488389" cy="3086100"/>
            <a:chOff x="0" y="0"/>
            <a:chExt cx="918753" cy="812800"/>
          </a:xfrm>
        </p:grpSpPr>
        <p:sp>
          <p:nvSpPr>
            <p:cNvPr id="10" name="Freeform 10"/>
            <p:cNvSpPr/>
            <p:nvPr/>
          </p:nvSpPr>
          <p:spPr>
            <a:xfrm>
              <a:off x="0" y="0"/>
              <a:ext cx="918753" cy="812800"/>
            </a:xfrm>
            <a:custGeom>
              <a:avLst/>
              <a:gdLst/>
              <a:ahLst/>
              <a:cxnLst/>
              <a:rect l="l" t="t" r="r" b="b"/>
              <a:pathLst>
                <a:path w="918753" h="812800">
                  <a:moveTo>
                    <a:pt x="0" y="0"/>
                  </a:moveTo>
                  <a:lnTo>
                    <a:pt x="918753" y="0"/>
                  </a:lnTo>
                  <a:lnTo>
                    <a:pt x="918753" y="812800"/>
                  </a:lnTo>
                  <a:lnTo>
                    <a:pt x="0" y="812800"/>
                  </a:lnTo>
                  <a:close/>
                </a:path>
              </a:pathLst>
            </a:custGeom>
            <a:solidFill>
              <a:srgbClr val="84A6C2">
                <a:alpha val="86667"/>
              </a:srgbClr>
            </a:solidFill>
          </p:spPr>
          <p:txBody>
            <a:bodyPr/>
            <a:lstStyle/>
            <a:p>
              <a:endParaRPr lang="en-IN"/>
            </a:p>
          </p:txBody>
        </p:sp>
        <p:sp>
          <p:nvSpPr>
            <p:cNvPr id="11" name="TextBox 11"/>
            <p:cNvSpPr txBox="1"/>
            <p:nvPr/>
          </p:nvSpPr>
          <p:spPr>
            <a:xfrm>
              <a:off x="0" y="-38100"/>
              <a:ext cx="918753" cy="850900"/>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4251069" y="3600450"/>
            <a:ext cx="9830107" cy="1614545"/>
          </a:xfrm>
          <a:prstGeom prst="rect">
            <a:avLst/>
          </a:prstGeom>
        </p:spPr>
        <p:txBody>
          <a:bodyPr wrap="square" lIns="0" tIns="0" rIns="0" bIns="0" rtlCol="0" anchor="t">
            <a:spAutoFit/>
          </a:bodyPr>
          <a:lstStyle/>
          <a:p>
            <a:pPr algn="ctr">
              <a:lnSpc>
                <a:spcPts val="13809"/>
              </a:lnSpc>
            </a:pPr>
            <a:r>
              <a:rPr lang="en-US" sz="8000" dirty="0">
                <a:solidFill>
                  <a:srgbClr val="FFFFFF"/>
                </a:solidFill>
                <a:latin typeface="Poppins Bold"/>
              </a:rPr>
              <a:t>GST  on Real Estate</a:t>
            </a:r>
          </a:p>
        </p:txBody>
      </p:sp>
      <p:sp>
        <p:nvSpPr>
          <p:cNvPr id="13" name="TextBox 13"/>
          <p:cNvSpPr txBox="1"/>
          <p:nvPr/>
        </p:nvSpPr>
        <p:spPr>
          <a:xfrm>
            <a:off x="5569937" y="5524500"/>
            <a:ext cx="7192372" cy="634020"/>
          </a:xfrm>
          <a:prstGeom prst="rect">
            <a:avLst/>
          </a:prstGeom>
        </p:spPr>
        <p:txBody>
          <a:bodyPr wrap="square" lIns="0" tIns="0" rIns="0" bIns="0" rtlCol="0" anchor="t">
            <a:spAutoFit/>
          </a:bodyPr>
          <a:lstStyle/>
          <a:p>
            <a:pPr algn="ctr">
              <a:lnSpc>
                <a:spcPts val="4759"/>
              </a:lnSpc>
            </a:pPr>
            <a:r>
              <a:rPr lang="en-US" sz="4000" dirty="0">
                <a:solidFill>
                  <a:srgbClr val="FFFFFF"/>
                </a:solidFill>
                <a:latin typeface="Poppins SemiBold" panose="020B0502040204020203" pitchFamily="2" charset="0"/>
                <a:cs typeface="Poppins SemiBold" panose="020B0502040204020203" pitchFamily="2" charset="0"/>
              </a:rPr>
              <a:t>CA Punit Prajapati </a:t>
            </a:r>
          </a:p>
        </p:txBody>
      </p:sp>
      <p:sp>
        <p:nvSpPr>
          <p:cNvPr id="15" name="TextBox 13">
            <a:extLst>
              <a:ext uri="{FF2B5EF4-FFF2-40B4-BE49-F238E27FC236}">
                <a16:creationId xmlns:a16="http://schemas.microsoft.com/office/drawing/2014/main" id="{6EED3202-89D1-68E7-9F79-C543A19DC5AB}"/>
              </a:ext>
            </a:extLst>
          </p:cNvPr>
          <p:cNvSpPr txBox="1"/>
          <p:nvPr/>
        </p:nvSpPr>
        <p:spPr>
          <a:xfrm>
            <a:off x="10896600" y="688944"/>
            <a:ext cx="7192372" cy="545919"/>
          </a:xfrm>
          <a:prstGeom prst="rect">
            <a:avLst/>
          </a:prstGeom>
        </p:spPr>
        <p:txBody>
          <a:bodyPr wrap="square" lIns="0" tIns="0" rIns="0" bIns="0" rtlCol="0" anchor="t">
            <a:spAutoFit/>
          </a:bodyPr>
          <a:lstStyle/>
          <a:p>
            <a:pPr algn="ctr">
              <a:lnSpc>
                <a:spcPts val="4759"/>
              </a:lnSpc>
            </a:pPr>
            <a:r>
              <a:rPr lang="en-US" sz="3200" spc="270" dirty="0">
                <a:solidFill>
                  <a:srgbClr val="FFFFFF"/>
                </a:solidFill>
                <a:latin typeface="Tahoma" panose="020B0604030504040204" pitchFamily="34" charset="0"/>
                <a:ea typeface="Tahoma" panose="020B0604030504040204" pitchFamily="34" charset="0"/>
                <a:cs typeface="Tahoma" panose="020B0604030504040204" pitchFamily="34" charset="0"/>
              </a:rPr>
              <a:t>www.PunitPrajapati.com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A7FBD-63F5-97D3-B8CB-1173E35E616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8BA4602-2D72-6D4D-6D5D-5DB7061875BD}"/>
              </a:ext>
            </a:extLst>
          </p:cNvPr>
          <p:cNvSpPr/>
          <p:nvPr/>
        </p:nvSpPr>
        <p:spPr>
          <a:xfrm>
            <a:off x="0" y="-114300"/>
            <a:ext cx="18288000" cy="104394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IN"/>
          </a:p>
        </p:txBody>
      </p:sp>
      <p:sp>
        <p:nvSpPr>
          <p:cNvPr id="12" name="TextBox 12">
            <a:extLst>
              <a:ext uri="{FF2B5EF4-FFF2-40B4-BE49-F238E27FC236}">
                <a16:creationId xmlns:a16="http://schemas.microsoft.com/office/drawing/2014/main" id="{42E53428-2167-9699-91D8-FC4D0334E600}"/>
              </a:ext>
            </a:extLst>
          </p:cNvPr>
          <p:cNvSpPr txBox="1"/>
          <p:nvPr/>
        </p:nvSpPr>
        <p:spPr>
          <a:xfrm>
            <a:off x="762000" y="2124564"/>
            <a:ext cx="9830107" cy="2045432"/>
          </a:xfrm>
          <a:prstGeom prst="rect">
            <a:avLst/>
          </a:prstGeom>
        </p:spPr>
        <p:txBody>
          <a:bodyPr wrap="square" lIns="0" tIns="0" rIns="0" bIns="0" rtlCol="0" anchor="t">
            <a:spAutoFit/>
          </a:bodyPr>
          <a:lstStyle/>
          <a:p>
            <a:pPr algn="ctr">
              <a:lnSpc>
                <a:spcPts val="13809"/>
              </a:lnSpc>
            </a:pPr>
            <a:r>
              <a:rPr lang="en-US" sz="20000" dirty="0">
                <a:solidFill>
                  <a:schemeClr val="tx2">
                    <a:lumMod val="40000"/>
                    <a:lumOff val="60000"/>
                  </a:schemeClr>
                </a:solidFill>
                <a:latin typeface="Poppins Bold"/>
              </a:rPr>
              <a:t>Issues</a:t>
            </a:r>
            <a:endParaRPr lang="en-US" sz="7200" dirty="0">
              <a:solidFill>
                <a:schemeClr val="tx2">
                  <a:lumMod val="40000"/>
                  <a:lumOff val="60000"/>
                </a:schemeClr>
              </a:solidFill>
              <a:latin typeface="Poppins Bold"/>
            </a:endParaRPr>
          </a:p>
        </p:txBody>
      </p:sp>
      <p:sp>
        <p:nvSpPr>
          <p:cNvPr id="14" name="TextBox 13">
            <a:extLst>
              <a:ext uri="{FF2B5EF4-FFF2-40B4-BE49-F238E27FC236}">
                <a16:creationId xmlns:a16="http://schemas.microsoft.com/office/drawing/2014/main" id="{CDBDD1BE-7057-3492-20E4-C9B5F79F04A7}"/>
              </a:ext>
            </a:extLst>
          </p:cNvPr>
          <p:cNvSpPr txBox="1"/>
          <p:nvPr/>
        </p:nvSpPr>
        <p:spPr>
          <a:xfrm>
            <a:off x="1263496" y="4420225"/>
            <a:ext cx="1327304" cy="1446550"/>
          </a:xfrm>
          <a:prstGeom prst="rect">
            <a:avLst/>
          </a:prstGeom>
          <a:noFill/>
        </p:spPr>
        <p:txBody>
          <a:bodyPr wrap="square" rtlCol="0">
            <a:spAutoFit/>
          </a:bodyPr>
          <a:lstStyle/>
          <a:p>
            <a:endParaRPr lang="en-IN" sz="8800" dirty="0">
              <a:solidFill>
                <a:schemeClr val="bg1"/>
              </a:solidFill>
              <a:latin typeface="Poppins Bold" panose="00000800000000000000" charset="0"/>
              <a:cs typeface="Poppins Bold" panose="00000800000000000000" charset="0"/>
            </a:endParaRPr>
          </a:p>
        </p:txBody>
      </p:sp>
    </p:spTree>
    <p:extLst>
      <p:ext uri="{BB962C8B-B14F-4D97-AF65-F5344CB8AC3E}">
        <p14:creationId xmlns:p14="http://schemas.microsoft.com/office/powerpoint/2010/main" val="3805520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IN"/>
          </a:p>
        </p:txBody>
      </p:sp>
      <p:grpSp>
        <p:nvGrpSpPr>
          <p:cNvPr id="3" name="Group 3"/>
          <p:cNvGrpSpPr/>
          <p:nvPr/>
        </p:nvGrpSpPr>
        <p:grpSpPr>
          <a:xfrm>
            <a:off x="0" y="3455789"/>
            <a:ext cx="3579191" cy="3230761"/>
            <a:chOff x="0" y="-38100"/>
            <a:chExt cx="942668" cy="850900"/>
          </a:xfrm>
        </p:grpSpPr>
        <p:sp>
          <p:nvSpPr>
            <p:cNvPr id="4" name="Freeform 4"/>
            <p:cNvSpPr/>
            <p:nvPr/>
          </p:nvSpPr>
          <p:spPr>
            <a:xfrm>
              <a:off x="23915" y="0"/>
              <a:ext cx="918753" cy="812800"/>
            </a:xfrm>
            <a:custGeom>
              <a:avLst/>
              <a:gdLst/>
              <a:ahLst/>
              <a:cxnLst/>
              <a:rect l="l" t="t" r="r" b="b"/>
              <a:pathLst>
                <a:path w="918753" h="812800">
                  <a:moveTo>
                    <a:pt x="0" y="0"/>
                  </a:moveTo>
                  <a:lnTo>
                    <a:pt x="918753" y="0"/>
                  </a:lnTo>
                  <a:lnTo>
                    <a:pt x="918753" y="812800"/>
                  </a:lnTo>
                  <a:lnTo>
                    <a:pt x="0" y="812800"/>
                  </a:lnTo>
                  <a:close/>
                </a:path>
              </a:pathLst>
            </a:custGeom>
            <a:solidFill>
              <a:srgbClr val="84A6C2">
                <a:alpha val="86667"/>
              </a:srgbClr>
            </a:solidFill>
          </p:spPr>
          <p:txBody>
            <a:bodyPr/>
            <a:lstStyle/>
            <a:p>
              <a:endParaRPr lang="en-IN" dirty="0"/>
            </a:p>
          </p:txBody>
        </p:sp>
        <p:sp>
          <p:nvSpPr>
            <p:cNvPr id="5" name="TextBox 5"/>
            <p:cNvSpPr txBox="1"/>
            <p:nvPr/>
          </p:nvSpPr>
          <p:spPr>
            <a:xfrm>
              <a:off x="0" y="-38100"/>
              <a:ext cx="918753"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3937244" y="3600450"/>
            <a:ext cx="10413512" cy="3086100"/>
            <a:chOff x="0" y="0"/>
            <a:chExt cx="2742653" cy="812800"/>
          </a:xfrm>
        </p:grpSpPr>
        <p:sp>
          <p:nvSpPr>
            <p:cNvPr id="7" name="Freeform 7"/>
            <p:cNvSpPr/>
            <p:nvPr/>
          </p:nvSpPr>
          <p:spPr>
            <a:xfrm>
              <a:off x="0" y="0"/>
              <a:ext cx="2742654" cy="812800"/>
            </a:xfrm>
            <a:custGeom>
              <a:avLst/>
              <a:gdLst/>
              <a:ahLst/>
              <a:cxnLst/>
              <a:rect l="l" t="t" r="r" b="b"/>
              <a:pathLst>
                <a:path w="2742654" h="812800">
                  <a:moveTo>
                    <a:pt x="0" y="0"/>
                  </a:moveTo>
                  <a:lnTo>
                    <a:pt x="2742654" y="0"/>
                  </a:lnTo>
                  <a:lnTo>
                    <a:pt x="2742654" y="812800"/>
                  </a:lnTo>
                  <a:lnTo>
                    <a:pt x="0" y="812800"/>
                  </a:lnTo>
                  <a:close/>
                </a:path>
              </a:pathLst>
            </a:custGeom>
            <a:solidFill>
              <a:srgbClr val="84A6C2">
                <a:alpha val="86667"/>
              </a:srgbClr>
            </a:solidFill>
          </p:spPr>
          <p:txBody>
            <a:bodyPr/>
            <a:lstStyle/>
            <a:p>
              <a:endParaRPr lang="en-IN"/>
            </a:p>
          </p:txBody>
        </p:sp>
        <p:sp>
          <p:nvSpPr>
            <p:cNvPr id="8" name="TextBox 8"/>
            <p:cNvSpPr txBox="1"/>
            <p:nvPr/>
          </p:nvSpPr>
          <p:spPr>
            <a:xfrm>
              <a:off x="0" y="-38100"/>
              <a:ext cx="2742653" cy="850900"/>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4228946" y="4000500"/>
            <a:ext cx="9830107" cy="1585819"/>
          </a:xfrm>
          <a:prstGeom prst="rect">
            <a:avLst/>
          </a:prstGeom>
        </p:spPr>
        <p:txBody>
          <a:bodyPr wrap="square" lIns="0" tIns="0" rIns="0" bIns="0" rtlCol="0" anchor="t">
            <a:spAutoFit/>
          </a:bodyPr>
          <a:lstStyle/>
          <a:p>
            <a:pPr algn="ctr">
              <a:lnSpc>
                <a:spcPts val="13809"/>
              </a:lnSpc>
            </a:pPr>
            <a:r>
              <a:rPr lang="en-US" sz="7200" dirty="0">
                <a:solidFill>
                  <a:srgbClr val="FFFFFF"/>
                </a:solidFill>
                <a:latin typeface="Poppins Bold"/>
              </a:rPr>
              <a:t>GIDC Plots</a:t>
            </a:r>
          </a:p>
        </p:txBody>
      </p:sp>
      <p:sp>
        <p:nvSpPr>
          <p:cNvPr id="14" name="TextBox 13">
            <a:extLst>
              <a:ext uri="{FF2B5EF4-FFF2-40B4-BE49-F238E27FC236}">
                <a16:creationId xmlns:a16="http://schemas.microsoft.com/office/drawing/2014/main" id="{36E8C939-303E-D637-BFA6-BB4D74542576}"/>
              </a:ext>
            </a:extLst>
          </p:cNvPr>
          <p:cNvSpPr txBox="1"/>
          <p:nvPr/>
        </p:nvSpPr>
        <p:spPr>
          <a:xfrm>
            <a:off x="1263496" y="4420225"/>
            <a:ext cx="1327304" cy="1446550"/>
          </a:xfrm>
          <a:prstGeom prst="rect">
            <a:avLst/>
          </a:prstGeom>
          <a:noFill/>
        </p:spPr>
        <p:txBody>
          <a:bodyPr wrap="square" rtlCol="0">
            <a:spAutoFit/>
          </a:bodyPr>
          <a:lstStyle/>
          <a:p>
            <a:r>
              <a:rPr lang="en-US" sz="8800" dirty="0">
                <a:solidFill>
                  <a:schemeClr val="bg1"/>
                </a:solidFill>
                <a:latin typeface="Poppins Bold" panose="00000800000000000000" charset="0"/>
                <a:cs typeface="Poppins Bold" panose="00000800000000000000" charset="0"/>
              </a:rPr>
              <a:t>1.</a:t>
            </a:r>
            <a:endParaRPr lang="en-IN" sz="8800" dirty="0">
              <a:solidFill>
                <a:schemeClr val="bg1"/>
              </a:solidFill>
              <a:latin typeface="Poppins Bold" panose="00000800000000000000" charset="0"/>
              <a:cs typeface="Poppins Bold" panose="00000800000000000000" charset="0"/>
            </a:endParaRPr>
          </a:p>
        </p:txBody>
      </p:sp>
    </p:spTree>
    <p:extLst>
      <p:ext uri="{BB962C8B-B14F-4D97-AF65-F5344CB8AC3E}">
        <p14:creationId xmlns:p14="http://schemas.microsoft.com/office/powerpoint/2010/main" val="4213025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79"/>
        <p:cNvGrpSpPr/>
        <p:nvPr/>
      </p:nvGrpSpPr>
      <p:grpSpPr>
        <a:xfrm>
          <a:off x="0" y="0"/>
          <a:ext cx="0" cy="0"/>
          <a:chOff x="0" y="0"/>
          <a:chExt cx="0" cy="0"/>
        </a:xfrm>
      </p:grpSpPr>
      <p:sp>
        <p:nvSpPr>
          <p:cNvPr id="3" name="Rectangle 2">
            <a:extLst>
              <a:ext uri="{FF2B5EF4-FFF2-40B4-BE49-F238E27FC236}">
                <a16:creationId xmlns:a16="http://schemas.microsoft.com/office/drawing/2014/main" id="{915808FB-F6D9-0158-A8E3-0164C04DB73E}"/>
              </a:ext>
            </a:extLst>
          </p:cNvPr>
          <p:cNvSpPr/>
          <p:nvPr/>
        </p:nvSpPr>
        <p:spPr>
          <a:xfrm>
            <a:off x="-406400" y="0"/>
            <a:ext cx="18694400" cy="10287000"/>
          </a:xfrm>
          <a:prstGeom prst="rect">
            <a:avLst/>
          </a:prstGeom>
          <a:solidFill>
            <a:srgbClr val="002060">
              <a:alpha val="8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dirty="0">
              <a:latin typeface="Abadi" panose="020B0604020104020204" pitchFamily="34" charset="0"/>
            </a:endParaRPr>
          </a:p>
        </p:txBody>
      </p:sp>
      <p:sp>
        <p:nvSpPr>
          <p:cNvPr id="181" name="Google Shape;181;p28"/>
          <p:cNvSpPr txBox="1">
            <a:spLocks noGrp="1"/>
          </p:cNvSpPr>
          <p:nvPr>
            <p:ph type="subTitle" idx="1"/>
          </p:nvPr>
        </p:nvSpPr>
        <p:spPr>
          <a:xfrm>
            <a:off x="870854" y="2812336"/>
            <a:ext cx="17068800" cy="6055700"/>
          </a:xfrm>
          <a:prstGeom prst="rect">
            <a:avLst/>
          </a:prstGeom>
        </p:spPr>
        <p:txBody>
          <a:bodyPr spcFirstLastPara="1" vert="horz" wrap="square" lIns="182850" tIns="182850" rIns="182850" bIns="182850" rtlCol="0" anchor="ctr" anchorCtr="0">
            <a:noAutofit/>
          </a:bodyPr>
          <a:lstStyle/>
          <a:p>
            <a:pPr marL="571500" indent="-571500" algn="just">
              <a:spcBef>
                <a:spcPts val="1200"/>
              </a:spcBef>
              <a:buClr>
                <a:schemeClr val="bg1"/>
              </a:buClr>
              <a:buSzPts val="1100"/>
              <a:buFont typeface="Wingdings" panose="05000000000000000000" pitchFamily="2" charset="2"/>
              <a:buChar char="§"/>
            </a:pPr>
            <a:r>
              <a:rPr lang="en-US" sz="4000"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GIDC Plots are of long term lease and not of sale of title</a:t>
            </a:r>
          </a:p>
          <a:p>
            <a:pPr marL="571500" indent="-571500" algn="just">
              <a:spcBef>
                <a:spcPts val="1200"/>
              </a:spcBef>
              <a:buClr>
                <a:schemeClr val="bg1"/>
              </a:buClr>
              <a:buSzPts val="1100"/>
              <a:buFont typeface="Wingdings" panose="05000000000000000000" pitchFamily="2" charset="2"/>
              <a:buChar char="§"/>
            </a:pPr>
            <a:r>
              <a:rPr lang="en-US" sz="4000"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Entry No. 41 to Notification No. 12/2017-CTR exempts premium by GIDC for long term lease of 30 years or more</a:t>
            </a:r>
          </a:p>
          <a:p>
            <a:pPr marL="571500" indent="-571500" algn="just">
              <a:spcBef>
                <a:spcPts val="1200"/>
              </a:spcBef>
              <a:buClr>
                <a:schemeClr val="bg1"/>
              </a:buClr>
              <a:buSzPts val="1100"/>
              <a:buFont typeface="Wingdings" panose="05000000000000000000" pitchFamily="2" charset="2"/>
              <a:buChar char="§"/>
            </a:pPr>
            <a:r>
              <a:rPr lang="en-US" sz="4000"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Is this exemption available to reseller of plot? </a:t>
            </a:r>
          </a:p>
          <a:p>
            <a:pPr marL="571500" indent="-571500" algn="just">
              <a:spcBef>
                <a:spcPts val="1200"/>
              </a:spcBef>
              <a:buClr>
                <a:schemeClr val="bg1"/>
              </a:buClr>
              <a:buSzPts val="1100"/>
              <a:buFont typeface="Wingdings" panose="05000000000000000000" pitchFamily="2" charset="2"/>
              <a:buChar char="§"/>
            </a:pPr>
            <a:r>
              <a:rPr lang="en-US" sz="4000"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Not possible without consent of GIDC. Can it be argued that services are provided by the GIDC and not by the reseller? </a:t>
            </a:r>
          </a:p>
          <a:p>
            <a:pPr marL="571500" indent="-571500" algn="just">
              <a:spcBef>
                <a:spcPts val="1200"/>
              </a:spcBef>
              <a:buClr>
                <a:schemeClr val="bg1"/>
              </a:buClr>
              <a:buSzPts val="1100"/>
              <a:buFont typeface="Wingdings" panose="05000000000000000000" pitchFamily="2" charset="2"/>
              <a:buChar char="§"/>
            </a:pPr>
            <a:r>
              <a:rPr lang="en-US" sz="4000"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Navi Mumbai Builder’s Association – </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Bom. HC. Confirmed by SC</a:t>
            </a:r>
          </a:p>
          <a:p>
            <a:pPr marL="571500" indent="-571500" algn="just">
              <a:spcBef>
                <a:spcPts val="1200"/>
              </a:spcBef>
              <a:buClr>
                <a:schemeClr val="bg1"/>
              </a:buClr>
              <a:buSzPts val="1100"/>
              <a:buFont typeface="Wingdings" panose="05000000000000000000" pitchFamily="2" charset="2"/>
              <a:buChar char="§"/>
            </a:pPr>
            <a:r>
              <a:rPr lang="en-US" sz="4000"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If tax is payable, is ITC available to buyer? </a:t>
            </a:r>
          </a:p>
          <a:p>
            <a:pPr marL="571500" indent="-571500" algn="just">
              <a:spcBef>
                <a:spcPts val="1200"/>
              </a:spcBef>
              <a:buClr>
                <a:schemeClr val="bg1"/>
              </a:buClr>
              <a:buSzPts val="1100"/>
              <a:buFont typeface="Wingdings" panose="05000000000000000000" pitchFamily="2" charset="2"/>
              <a:buChar char="§"/>
            </a:pPr>
            <a:r>
              <a:rPr lang="en-US" sz="4000"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Advance Ruling (GGL Resorts &amp; Hotels) says no ITC as it is for construction </a:t>
            </a:r>
          </a:p>
          <a:p>
            <a:pPr marL="571500" indent="-571500" algn="just">
              <a:lnSpc>
                <a:spcPct val="150000"/>
              </a:lnSpc>
              <a:spcBef>
                <a:spcPts val="1200"/>
              </a:spcBef>
              <a:buClr>
                <a:schemeClr val="bg1"/>
              </a:buClr>
              <a:buSzPts val="1100"/>
              <a:buFont typeface="Wingdings" panose="05000000000000000000" pitchFamily="2" charset="2"/>
              <a:buChar char="§"/>
            </a:pPr>
            <a:endParaRPr lang="en-US" sz="4000" b="1"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endParaRPr>
          </a:p>
        </p:txBody>
      </p:sp>
      <p:sp>
        <p:nvSpPr>
          <p:cNvPr id="182" name="Google Shape;182;p28"/>
          <p:cNvSpPr txBox="1">
            <a:spLocks noGrp="1"/>
          </p:cNvSpPr>
          <p:nvPr>
            <p:ph type="body" idx="4294967295"/>
          </p:nvPr>
        </p:nvSpPr>
        <p:spPr>
          <a:xfrm>
            <a:off x="624114" y="684902"/>
            <a:ext cx="15588344" cy="1905000"/>
          </a:xfrm>
          <a:prstGeom prst="rect">
            <a:avLst/>
          </a:prstGeom>
        </p:spPr>
        <p:txBody>
          <a:bodyPr spcFirstLastPara="1" vert="horz" wrap="square" lIns="182850" tIns="182850" rIns="182850" bIns="182850" rtlCol="0" anchor="t" anchorCtr="0">
            <a:noAutofit/>
          </a:bodyPr>
          <a:lstStyle/>
          <a:p>
            <a:pPr marL="0" indent="0">
              <a:spcBef>
                <a:spcPts val="0"/>
              </a:spcBef>
              <a:buNone/>
            </a:pPr>
            <a:r>
              <a:rPr lang="en-IN" sz="4800" dirty="0">
                <a:solidFill>
                  <a:srgbClr val="90CCFA"/>
                </a:solidFill>
                <a:latin typeface="Montserrat ExtraBold"/>
                <a:ea typeface="Montserrat ExtraBold"/>
                <a:cs typeface="Montserrat ExtraBold"/>
                <a:sym typeface="Montserrat ExtraBold"/>
              </a:rPr>
              <a:t>Resale of GIDC Plots </a:t>
            </a:r>
          </a:p>
          <a:p>
            <a:pPr marL="0" indent="0">
              <a:spcBef>
                <a:spcPts val="0"/>
              </a:spcBef>
              <a:buNone/>
            </a:pPr>
            <a:r>
              <a:rPr lang="es" sz="4800" dirty="0">
                <a:solidFill>
                  <a:srgbClr val="90CCFA"/>
                </a:solidFill>
                <a:latin typeface="Montserrat ExtraBold"/>
                <a:ea typeface="Montserrat ExtraBold"/>
                <a:cs typeface="Montserrat ExtraBold"/>
                <a:sym typeface="Montserrat ExtraBold"/>
              </a:rPr>
              <a:t> </a:t>
            </a:r>
            <a:endParaRPr sz="4800" dirty="0">
              <a:solidFill>
                <a:srgbClr val="90CCFA"/>
              </a:solidFill>
              <a:highlight>
                <a:srgbClr val="FFFFFF"/>
              </a:highlight>
              <a:latin typeface="Montserrat ExtraBold"/>
              <a:ea typeface="Montserrat ExtraBold"/>
              <a:cs typeface="Montserrat ExtraBold"/>
              <a:sym typeface="Montserrat ExtraBold"/>
            </a:endParaRPr>
          </a:p>
        </p:txBody>
      </p:sp>
    </p:spTree>
    <p:extLst>
      <p:ext uri="{BB962C8B-B14F-4D97-AF65-F5344CB8AC3E}">
        <p14:creationId xmlns:p14="http://schemas.microsoft.com/office/powerpoint/2010/main" val="257022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79">
          <a:extLst>
            <a:ext uri="{FF2B5EF4-FFF2-40B4-BE49-F238E27FC236}">
              <a16:creationId xmlns:a16="http://schemas.microsoft.com/office/drawing/2014/main" id="{230D5655-2620-009A-AEE9-DE1612DDF03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D2BF57A-1940-1413-5B9A-8D579A057A1F}"/>
              </a:ext>
            </a:extLst>
          </p:cNvPr>
          <p:cNvSpPr/>
          <p:nvPr/>
        </p:nvSpPr>
        <p:spPr>
          <a:xfrm>
            <a:off x="-406400" y="0"/>
            <a:ext cx="18694400" cy="10287000"/>
          </a:xfrm>
          <a:prstGeom prst="rect">
            <a:avLst/>
          </a:prstGeom>
          <a:solidFill>
            <a:srgbClr val="002060">
              <a:alpha val="8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dirty="0">
              <a:latin typeface="Abadi" panose="020B0604020104020204" pitchFamily="34" charset="0"/>
            </a:endParaRPr>
          </a:p>
        </p:txBody>
      </p:sp>
      <p:sp>
        <p:nvSpPr>
          <p:cNvPr id="181" name="Google Shape;181;p28">
            <a:extLst>
              <a:ext uri="{FF2B5EF4-FFF2-40B4-BE49-F238E27FC236}">
                <a16:creationId xmlns:a16="http://schemas.microsoft.com/office/drawing/2014/main" id="{4122FBCE-B68B-6EE6-C957-4014A0B2BF81}"/>
              </a:ext>
            </a:extLst>
          </p:cNvPr>
          <p:cNvSpPr txBox="1">
            <a:spLocks noGrp="1"/>
          </p:cNvSpPr>
          <p:nvPr>
            <p:ph type="subTitle" idx="1"/>
          </p:nvPr>
        </p:nvSpPr>
        <p:spPr>
          <a:xfrm>
            <a:off x="609600" y="3009900"/>
            <a:ext cx="17068800" cy="6055700"/>
          </a:xfrm>
          <a:prstGeom prst="rect">
            <a:avLst/>
          </a:prstGeom>
        </p:spPr>
        <p:txBody>
          <a:bodyPr spcFirstLastPara="1" vert="horz" wrap="square" lIns="182850" tIns="182850" rIns="182850" bIns="182850" rtlCol="0" anchor="ctr" anchorCtr="0">
            <a:noAutofit/>
          </a:bodyPr>
          <a:lstStyle/>
          <a:p>
            <a:pPr marL="571500" indent="-571500" algn="just">
              <a:spcBef>
                <a:spcPts val="1200"/>
              </a:spcBef>
              <a:buClr>
                <a:schemeClr val="bg1"/>
              </a:buClr>
              <a:buSzPts val="1100"/>
              <a:buFont typeface="Wingdings" panose="05000000000000000000" pitchFamily="2" charset="2"/>
              <a:buChar char="§"/>
            </a:pP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Original allotee transfers all rights to third party, and then GIDC and third party becomes lessor and lessee. Thus, it is </a:t>
            </a:r>
            <a:r>
              <a:rPr lang="en-US" sz="4000" dirty="0" err="1">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abosolute</a:t>
            </a: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 transfer of rights in immovable property. </a:t>
            </a:r>
          </a:p>
          <a:p>
            <a:pPr marL="571500" indent="-571500" algn="just">
              <a:spcBef>
                <a:spcPts val="1200"/>
              </a:spcBef>
              <a:buClr>
                <a:schemeClr val="bg1"/>
              </a:buClr>
              <a:buSzPts val="1100"/>
              <a:buFont typeface="Wingdings" panose="05000000000000000000" pitchFamily="2" charset="2"/>
              <a:buChar char="§"/>
            </a:pPr>
            <a:endParaRPr lang="en-US" sz="4000"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endParaRPr>
          </a:p>
          <a:p>
            <a:pPr marL="571500" indent="-571500" algn="just">
              <a:spcBef>
                <a:spcPts val="1200"/>
              </a:spcBef>
              <a:buClr>
                <a:schemeClr val="bg1"/>
              </a:buClr>
              <a:buSzPts val="1100"/>
              <a:buFont typeface="Wingdings" panose="05000000000000000000" pitchFamily="2" charset="2"/>
              <a:buChar char="§"/>
            </a:pP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Para 81 </a:t>
            </a:r>
            <a:r>
              <a:rPr lang="en-US" sz="4000"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“….transaction of assignment is nothing but </a:t>
            </a:r>
            <a:r>
              <a:rPr lang="en-US" sz="4000" b="1" i="1" u="sng"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absolute transfer of right </a:t>
            </a:r>
            <a:r>
              <a:rPr lang="en-US" sz="4000"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and interest </a:t>
            </a:r>
            <a:r>
              <a:rPr lang="en-US" sz="4000" b="1"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arising out of the land </a:t>
            </a:r>
            <a:r>
              <a:rPr lang="en-US" sz="4000"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which would amount to </a:t>
            </a:r>
            <a:r>
              <a:rPr lang="en-US" sz="4000" b="1" i="1" u="sng"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transfer/sale of immovable property which cannot be said to be “service” </a:t>
            </a:r>
            <a:r>
              <a:rPr lang="en-US" sz="4000"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as contemplated under the provisions of GST Act”</a:t>
            </a:r>
          </a:p>
          <a:p>
            <a:pPr marL="571500" indent="-571500" algn="just">
              <a:spcBef>
                <a:spcPts val="1200"/>
              </a:spcBef>
              <a:buClr>
                <a:schemeClr val="bg1"/>
              </a:buClr>
              <a:buSzPts val="1100"/>
              <a:buFont typeface="Wingdings" panose="05000000000000000000" pitchFamily="2" charset="2"/>
              <a:buChar char="§"/>
            </a:pPr>
            <a:r>
              <a:rPr lang="en-US" sz="4000"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 </a:t>
            </a:r>
          </a:p>
          <a:p>
            <a:pPr marL="0" indent="0" algn="just">
              <a:lnSpc>
                <a:spcPct val="150000"/>
              </a:lnSpc>
              <a:spcBef>
                <a:spcPts val="1200"/>
              </a:spcBef>
              <a:buClr>
                <a:schemeClr val="bg1"/>
              </a:buClr>
              <a:buSzPts val="1100"/>
            </a:pPr>
            <a:endParaRPr lang="en-US" sz="4000" b="1"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endParaRPr>
          </a:p>
        </p:txBody>
      </p:sp>
      <p:sp>
        <p:nvSpPr>
          <p:cNvPr id="182" name="Google Shape;182;p28">
            <a:extLst>
              <a:ext uri="{FF2B5EF4-FFF2-40B4-BE49-F238E27FC236}">
                <a16:creationId xmlns:a16="http://schemas.microsoft.com/office/drawing/2014/main" id="{119DD936-8486-70AE-BF91-5330A77173CA}"/>
              </a:ext>
            </a:extLst>
          </p:cNvPr>
          <p:cNvSpPr txBox="1">
            <a:spLocks noGrp="1"/>
          </p:cNvSpPr>
          <p:nvPr>
            <p:ph type="body" idx="4294967295"/>
          </p:nvPr>
        </p:nvSpPr>
        <p:spPr>
          <a:xfrm>
            <a:off x="624114" y="684902"/>
            <a:ext cx="15588344" cy="1905000"/>
          </a:xfrm>
          <a:prstGeom prst="rect">
            <a:avLst/>
          </a:prstGeom>
        </p:spPr>
        <p:txBody>
          <a:bodyPr spcFirstLastPara="1" vert="horz" wrap="square" lIns="182850" tIns="182850" rIns="182850" bIns="182850" rtlCol="0" anchor="t" anchorCtr="0">
            <a:noAutofit/>
          </a:bodyPr>
          <a:lstStyle/>
          <a:p>
            <a:pPr marL="0" indent="0">
              <a:spcBef>
                <a:spcPts val="0"/>
              </a:spcBef>
              <a:buNone/>
            </a:pPr>
            <a:r>
              <a:rPr lang="en-IN" sz="4800" dirty="0">
                <a:solidFill>
                  <a:srgbClr val="90CCFA"/>
                </a:solidFill>
                <a:latin typeface="Montserrat ExtraBold"/>
                <a:ea typeface="Montserrat ExtraBold"/>
                <a:cs typeface="Montserrat ExtraBold"/>
                <a:sym typeface="Montserrat ExtraBold"/>
              </a:rPr>
              <a:t>G</a:t>
            </a:r>
            <a:r>
              <a:rPr lang="en-US" sz="4800" dirty="0">
                <a:solidFill>
                  <a:srgbClr val="90CCFA"/>
                </a:solidFill>
                <a:latin typeface="Montserrat ExtraBold"/>
                <a:ea typeface="Montserrat ExtraBold"/>
                <a:cs typeface="Montserrat ExtraBold"/>
                <a:sym typeface="Montserrat ExtraBold"/>
              </a:rPr>
              <a:t>CCI &amp; Others V/s. UOI &amp; Others </a:t>
            </a:r>
          </a:p>
          <a:p>
            <a:pPr marL="0" indent="0">
              <a:spcBef>
                <a:spcPts val="0"/>
              </a:spcBef>
              <a:buNone/>
            </a:pPr>
            <a:r>
              <a:rPr lang="en-US" sz="4800" dirty="0">
                <a:solidFill>
                  <a:srgbClr val="90CCFA"/>
                </a:solidFill>
                <a:latin typeface="Montserrat ExtraBold"/>
                <a:ea typeface="Montserrat ExtraBold"/>
                <a:cs typeface="Montserrat ExtraBold"/>
                <a:sym typeface="Montserrat ExtraBold"/>
              </a:rPr>
              <a:t> </a:t>
            </a:r>
            <a:endParaRPr lang="en-US" sz="4800" dirty="0">
              <a:solidFill>
                <a:srgbClr val="90CCFA"/>
              </a:solidFill>
              <a:highlight>
                <a:srgbClr val="FFFFFF"/>
              </a:highlight>
              <a:latin typeface="Montserrat ExtraBold"/>
              <a:ea typeface="Montserrat ExtraBold"/>
              <a:cs typeface="Montserrat ExtraBold"/>
              <a:sym typeface="Montserrat ExtraBold"/>
            </a:endParaRPr>
          </a:p>
        </p:txBody>
      </p:sp>
    </p:spTree>
    <p:extLst>
      <p:ext uri="{BB962C8B-B14F-4D97-AF65-F5344CB8AC3E}">
        <p14:creationId xmlns:p14="http://schemas.microsoft.com/office/powerpoint/2010/main" val="286200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79">
          <a:extLst>
            <a:ext uri="{FF2B5EF4-FFF2-40B4-BE49-F238E27FC236}">
              <a16:creationId xmlns:a16="http://schemas.microsoft.com/office/drawing/2014/main" id="{0DCF97E8-B2F1-280E-A0CB-F50ECFE806F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253D2EF-5597-9ADD-945A-77E6A5F57031}"/>
              </a:ext>
            </a:extLst>
          </p:cNvPr>
          <p:cNvSpPr/>
          <p:nvPr/>
        </p:nvSpPr>
        <p:spPr>
          <a:xfrm>
            <a:off x="-406400" y="0"/>
            <a:ext cx="18694400" cy="10287000"/>
          </a:xfrm>
          <a:prstGeom prst="rect">
            <a:avLst/>
          </a:prstGeom>
          <a:solidFill>
            <a:srgbClr val="002060">
              <a:alpha val="8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dirty="0">
              <a:latin typeface="Abadi" panose="020B0604020104020204" pitchFamily="34" charset="0"/>
            </a:endParaRPr>
          </a:p>
        </p:txBody>
      </p:sp>
      <p:sp>
        <p:nvSpPr>
          <p:cNvPr id="181" name="Google Shape;181;p28">
            <a:extLst>
              <a:ext uri="{FF2B5EF4-FFF2-40B4-BE49-F238E27FC236}">
                <a16:creationId xmlns:a16="http://schemas.microsoft.com/office/drawing/2014/main" id="{B9284EAC-526E-BCAB-A418-FFACAB160240}"/>
              </a:ext>
            </a:extLst>
          </p:cNvPr>
          <p:cNvSpPr txBox="1">
            <a:spLocks noGrp="1"/>
          </p:cNvSpPr>
          <p:nvPr>
            <p:ph type="subTitle" idx="1"/>
          </p:nvPr>
        </p:nvSpPr>
        <p:spPr>
          <a:xfrm>
            <a:off x="609600" y="4231300"/>
            <a:ext cx="17068800" cy="6055700"/>
          </a:xfrm>
          <a:prstGeom prst="rect">
            <a:avLst/>
          </a:prstGeom>
        </p:spPr>
        <p:txBody>
          <a:bodyPr spcFirstLastPara="1" vert="horz" wrap="square" lIns="182850" tIns="182850" rIns="182850" bIns="182850" rtlCol="0" anchor="ctr" anchorCtr="0">
            <a:noAutofit/>
          </a:bodyPr>
          <a:lstStyle/>
          <a:p>
            <a:pPr marL="571500" indent="-571500" algn="just">
              <a:spcBef>
                <a:spcPts val="1200"/>
              </a:spcBef>
              <a:buClr>
                <a:schemeClr val="bg1"/>
              </a:buClr>
              <a:buSzPts val="1100"/>
              <a:buFont typeface="Wingdings" panose="05000000000000000000" pitchFamily="2" charset="2"/>
              <a:buChar char="§"/>
            </a:pP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Demand is raised but not paid?</a:t>
            </a:r>
          </a:p>
          <a:p>
            <a:pPr marL="571500" indent="-571500" algn="just">
              <a:spcBef>
                <a:spcPts val="1200"/>
              </a:spcBef>
              <a:buClr>
                <a:schemeClr val="bg1"/>
              </a:buClr>
              <a:buSzPts val="1100"/>
              <a:buFont typeface="Wingdings" panose="05000000000000000000" pitchFamily="2" charset="2"/>
              <a:buChar char="§"/>
            </a:pPr>
            <a:endParaRPr lang="en-US" sz="4000"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endParaRPr>
          </a:p>
          <a:p>
            <a:pPr marL="571500" indent="-571500" algn="just">
              <a:spcBef>
                <a:spcPts val="1200"/>
              </a:spcBef>
              <a:buClr>
                <a:schemeClr val="bg1"/>
              </a:buClr>
              <a:buSzPts val="1100"/>
              <a:buFont typeface="Wingdings" panose="05000000000000000000" pitchFamily="2" charset="2"/>
              <a:buChar char="§"/>
            </a:pP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If Tax is already paid?</a:t>
            </a:r>
          </a:p>
          <a:p>
            <a:pPr marL="971550" lvl="1" indent="-571500" algn="just">
              <a:spcBef>
                <a:spcPts val="1200"/>
              </a:spcBef>
              <a:buClr>
                <a:schemeClr val="bg1"/>
              </a:buClr>
              <a:buSzPts val="1100"/>
              <a:buFont typeface="Wingdings" panose="05000000000000000000" pitchFamily="2" charset="2"/>
              <a:buChar char="§"/>
            </a:pPr>
            <a:r>
              <a:rPr lang="en-US" sz="4000" i="1" dirty="0">
                <a:solidFill>
                  <a:srgbClr val="84A6C2"/>
                </a:solidFill>
                <a:latin typeface="Tahoma" panose="020B0604030504040204" pitchFamily="34" charset="0"/>
                <a:ea typeface="Tahoma" panose="020B0604030504040204" pitchFamily="34" charset="0"/>
                <a:cs typeface="Tahoma" panose="020B0604030504040204" pitchFamily="34" charset="0"/>
                <a:sym typeface="Montserrat"/>
              </a:rPr>
              <a:t>Collected from buyer</a:t>
            </a:r>
          </a:p>
          <a:p>
            <a:pPr marL="1371600" lvl="2" indent="-571500" algn="just">
              <a:spcBef>
                <a:spcPts val="1200"/>
              </a:spcBef>
              <a:buClr>
                <a:schemeClr val="bg1"/>
              </a:buClr>
              <a:buSzPts val="1100"/>
              <a:buFont typeface="Wingdings" panose="05000000000000000000" pitchFamily="2" charset="2"/>
              <a:buChar char="§"/>
            </a:pPr>
            <a:r>
              <a:rPr lang="en-US" sz="4000"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ITC not taken by the buyer - ?</a:t>
            </a:r>
          </a:p>
          <a:p>
            <a:pPr marL="1371600" lvl="2" indent="-571500" algn="just">
              <a:spcBef>
                <a:spcPts val="1200"/>
              </a:spcBef>
              <a:buClr>
                <a:schemeClr val="bg1"/>
              </a:buClr>
              <a:buSzPts val="1100"/>
              <a:buFont typeface="Wingdings" panose="05000000000000000000" pitchFamily="2" charset="2"/>
              <a:buChar char="§"/>
            </a:pPr>
            <a:r>
              <a:rPr lang="en-US" sz="4000"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ITC  taken by the buyer -?</a:t>
            </a:r>
          </a:p>
          <a:p>
            <a:pPr marL="971550" lvl="1" indent="-571500" algn="just">
              <a:spcBef>
                <a:spcPts val="1200"/>
              </a:spcBef>
              <a:buClr>
                <a:schemeClr val="bg1"/>
              </a:buClr>
              <a:buSzPts val="1100"/>
              <a:buFont typeface="Wingdings" panose="05000000000000000000" pitchFamily="2" charset="2"/>
              <a:buChar char="§"/>
            </a:pPr>
            <a:r>
              <a:rPr lang="en-US" sz="4000" i="1" dirty="0">
                <a:solidFill>
                  <a:srgbClr val="84A6C2"/>
                </a:solidFill>
                <a:latin typeface="Tahoma" panose="020B0604030504040204" pitchFamily="34" charset="0"/>
                <a:ea typeface="Tahoma" panose="020B0604030504040204" pitchFamily="34" charset="0"/>
                <a:cs typeface="Tahoma" panose="020B0604030504040204" pitchFamily="34" charset="0"/>
                <a:sym typeface="Montserrat"/>
              </a:rPr>
              <a:t>If not collected from the buyer? </a:t>
            </a:r>
            <a:endParaRPr lang="en-US" sz="4000"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endParaRPr>
          </a:p>
          <a:p>
            <a:pPr marL="571500" indent="-571500" algn="just">
              <a:spcBef>
                <a:spcPts val="1200"/>
              </a:spcBef>
              <a:buClr>
                <a:schemeClr val="bg1"/>
              </a:buClr>
              <a:buSzPts val="1100"/>
              <a:buFont typeface="Wingdings" panose="05000000000000000000" pitchFamily="2" charset="2"/>
              <a:buChar char="§"/>
            </a:pP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Time limit for refund claim?</a:t>
            </a:r>
          </a:p>
          <a:p>
            <a:pPr marL="971550" lvl="1" indent="-571500" algn="just">
              <a:spcBef>
                <a:spcPts val="1200"/>
              </a:spcBef>
              <a:buClr>
                <a:schemeClr val="bg1"/>
              </a:buClr>
              <a:buSzPts val="1100"/>
              <a:buFont typeface="Wingdings" panose="05000000000000000000" pitchFamily="2" charset="2"/>
              <a:buChar char="§"/>
            </a:pPr>
            <a:endParaRPr lang="en-US" sz="4000"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endParaRPr>
          </a:p>
          <a:p>
            <a:pPr marL="0" indent="0" algn="just">
              <a:lnSpc>
                <a:spcPct val="150000"/>
              </a:lnSpc>
              <a:spcBef>
                <a:spcPts val="1200"/>
              </a:spcBef>
              <a:buClr>
                <a:schemeClr val="bg1"/>
              </a:buClr>
              <a:buSzPts val="1100"/>
            </a:pPr>
            <a:endParaRPr lang="en-US" sz="4000" b="1"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endParaRPr>
          </a:p>
        </p:txBody>
      </p:sp>
      <p:sp>
        <p:nvSpPr>
          <p:cNvPr id="182" name="Google Shape;182;p28">
            <a:extLst>
              <a:ext uri="{FF2B5EF4-FFF2-40B4-BE49-F238E27FC236}">
                <a16:creationId xmlns:a16="http://schemas.microsoft.com/office/drawing/2014/main" id="{02B8358A-C55A-B473-5C2F-C61D36196E0C}"/>
              </a:ext>
            </a:extLst>
          </p:cNvPr>
          <p:cNvSpPr txBox="1">
            <a:spLocks noGrp="1"/>
          </p:cNvSpPr>
          <p:nvPr>
            <p:ph type="body" idx="4294967295"/>
          </p:nvPr>
        </p:nvSpPr>
        <p:spPr>
          <a:xfrm>
            <a:off x="624114" y="684902"/>
            <a:ext cx="15588344" cy="1905000"/>
          </a:xfrm>
          <a:prstGeom prst="rect">
            <a:avLst/>
          </a:prstGeom>
        </p:spPr>
        <p:txBody>
          <a:bodyPr spcFirstLastPara="1" vert="horz" wrap="square" lIns="182850" tIns="182850" rIns="182850" bIns="182850" rtlCol="0" anchor="t" anchorCtr="0">
            <a:noAutofit/>
          </a:bodyPr>
          <a:lstStyle/>
          <a:p>
            <a:pPr marL="0" indent="0">
              <a:spcBef>
                <a:spcPts val="0"/>
              </a:spcBef>
              <a:buNone/>
            </a:pPr>
            <a:r>
              <a:rPr lang="en-IN" sz="4800" dirty="0">
                <a:solidFill>
                  <a:srgbClr val="90CCFA"/>
                </a:solidFill>
                <a:latin typeface="Montserrat ExtraBold"/>
                <a:ea typeface="Montserrat ExtraBold"/>
                <a:cs typeface="Montserrat ExtraBold"/>
                <a:sym typeface="Montserrat ExtraBold"/>
              </a:rPr>
              <a:t>G</a:t>
            </a:r>
            <a:r>
              <a:rPr lang="en-US" sz="4800" dirty="0">
                <a:solidFill>
                  <a:srgbClr val="90CCFA"/>
                </a:solidFill>
                <a:latin typeface="Montserrat ExtraBold"/>
                <a:ea typeface="Montserrat ExtraBold"/>
                <a:cs typeface="Montserrat ExtraBold"/>
                <a:sym typeface="Montserrat ExtraBold"/>
              </a:rPr>
              <a:t>CCI &amp; Others V/s. UOI &amp; Others </a:t>
            </a:r>
          </a:p>
          <a:p>
            <a:pPr marL="0" indent="0">
              <a:spcBef>
                <a:spcPts val="0"/>
              </a:spcBef>
              <a:buNone/>
            </a:pPr>
            <a:endParaRPr lang="en-US" sz="4800" dirty="0">
              <a:solidFill>
                <a:srgbClr val="90CCFA"/>
              </a:solidFill>
              <a:latin typeface="Montserrat ExtraBold"/>
              <a:ea typeface="Montserrat ExtraBold"/>
              <a:cs typeface="Montserrat ExtraBold"/>
              <a:sym typeface="Montserrat ExtraBold"/>
            </a:endParaRPr>
          </a:p>
          <a:p>
            <a:pPr marL="0" indent="0">
              <a:spcBef>
                <a:spcPts val="0"/>
              </a:spcBef>
              <a:buNone/>
            </a:pPr>
            <a:r>
              <a:rPr lang="en-US" sz="4800" dirty="0">
                <a:solidFill>
                  <a:srgbClr val="90CCFA"/>
                </a:solidFill>
                <a:latin typeface="Montserrat ExtraBold"/>
                <a:ea typeface="Montserrat ExtraBold"/>
                <a:cs typeface="Montserrat ExtraBold"/>
                <a:sym typeface="Montserrat ExtraBold"/>
              </a:rPr>
              <a:t>What Next?</a:t>
            </a:r>
          </a:p>
          <a:p>
            <a:pPr marL="0" indent="0">
              <a:spcBef>
                <a:spcPts val="0"/>
              </a:spcBef>
              <a:buNone/>
            </a:pPr>
            <a:r>
              <a:rPr lang="en-US" sz="4800" dirty="0">
                <a:solidFill>
                  <a:srgbClr val="90CCFA"/>
                </a:solidFill>
                <a:latin typeface="Montserrat ExtraBold"/>
                <a:ea typeface="Montserrat ExtraBold"/>
                <a:cs typeface="Montserrat ExtraBold"/>
                <a:sym typeface="Montserrat ExtraBold"/>
              </a:rPr>
              <a:t> </a:t>
            </a:r>
            <a:endParaRPr lang="en-US" sz="4800" dirty="0">
              <a:solidFill>
                <a:srgbClr val="90CCFA"/>
              </a:solidFill>
              <a:highlight>
                <a:srgbClr val="FFFFFF"/>
              </a:highlight>
              <a:latin typeface="Montserrat ExtraBold"/>
              <a:ea typeface="Montserrat ExtraBold"/>
              <a:cs typeface="Montserrat ExtraBold"/>
              <a:sym typeface="Montserrat ExtraBold"/>
            </a:endParaRPr>
          </a:p>
        </p:txBody>
      </p:sp>
    </p:spTree>
    <p:extLst>
      <p:ext uri="{BB962C8B-B14F-4D97-AF65-F5344CB8AC3E}">
        <p14:creationId xmlns:p14="http://schemas.microsoft.com/office/powerpoint/2010/main" val="379948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D15E5-2AC2-5815-0CC5-41D3DB3AA65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361FFE5-1381-FCA2-54D0-7B0EF5A16723}"/>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IN"/>
          </a:p>
        </p:txBody>
      </p:sp>
      <p:grpSp>
        <p:nvGrpSpPr>
          <p:cNvPr id="3" name="Group 3">
            <a:extLst>
              <a:ext uri="{FF2B5EF4-FFF2-40B4-BE49-F238E27FC236}">
                <a16:creationId xmlns:a16="http://schemas.microsoft.com/office/drawing/2014/main" id="{C8AF197E-1B26-06F4-2434-BC0C91691FDC}"/>
              </a:ext>
            </a:extLst>
          </p:cNvPr>
          <p:cNvGrpSpPr/>
          <p:nvPr/>
        </p:nvGrpSpPr>
        <p:grpSpPr>
          <a:xfrm>
            <a:off x="0" y="3455789"/>
            <a:ext cx="3579191" cy="3230761"/>
            <a:chOff x="0" y="-38100"/>
            <a:chExt cx="942668" cy="850900"/>
          </a:xfrm>
        </p:grpSpPr>
        <p:sp>
          <p:nvSpPr>
            <p:cNvPr id="4" name="Freeform 4">
              <a:extLst>
                <a:ext uri="{FF2B5EF4-FFF2-40B4-BE49-F238E27FC236}">
                  <a16:creationId xmlns:a16="http://schemas.microsoft.com/office/drawing/2014/main" id="{C99CA421-F0AE-AC3F-E308-3C7D6155B829}"/>
                </a:ext>
              </a:extLst>
            </p:cNvPr>
            <p:cNvSpPr/>
            <p:nvPr/>
          </p:nvSpPr>
          <p:spPr>
            <a:xfrm>
              <a:off x="23915" y="0"/>
              <a:ext cx="918753" cy="812800"/>
            </a:xfrm>
            <a:custGeom>
              <a:avLst/>
              <a:gdLst/>
              <a:ahLst/>
              <a:cxnLst/>
              <a:rect l="l" t="t" r="r" b="b"/>
              <a:pathLst>
                <a:path w="918753" h="812800">
                  <a:moveTo>
                    <a:pt x="0" y="0"/>
                  </a:moveTo>
                  <a:lnTo>
                    <a:pt x="918753" y="0"/>
                  </a:lnTo>
                  <a:lnTo>
                    <a:pt x="918753" y="812800"/>
                  </a:lnTo>
                  <a:lnTo>
                    <a:pt x="0" y="812800"/>
                  </a:lnTo>
                  <a:close/>
                </a:path>
              </a:pathLst>
            </a:custGeom>
            <a:solidFill>
              <a:srgbClr val="84A6C2">
                <a:alpha val="86667"/>
              </a:srgbClr>
            </a:solidFill>
          </p:spPr>
          <p:txBody>
            <a:bodyPr/>
            <a:lstStyle/>
            <a:p>
              <a:endParaRPr lang="en-IN" dirty="0"/>
            </a:p>
          </p:txBody>
        </p:sp>
        <p:sp>
          <p:nvSpPr>
            <p:cNvPr id="5" name="TextBox 5">
              <a:extLst>
                <a:ext uri="{FF2B5EF4-FFF2-40B4-BE49-F238E27FC236}">
                  <a16:creationId xmlns:a16="http://schemas.microsoft.com/office/drawing/2014/main" id="{83586111-EDC0-7CB5-64CC-2E203B353648}"/>
                </a:ext>
              </a:extLst>
            </p:cNvPr>
            <p:cNvSpPr txBox="1"/>
            <p:nvPr/>
          </p:nvSpPr>
          <p:spPr>
            <a:xfrm>
              <a:off x="0" y="-38100"/>
              <a:ext cx="918753"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a:extLst>
              <a:ext uri="{FF2B5EF4-FFF2-40B4-BE49-F238E27FC236}">
                <a16:creationId xmlns:a16="http://schemas.microsoft.com/office/drawing/2014/main" id="{E6083B4D-A688-42AF-735D-71803C401EAA}"/>
              </a:ext>
            </a:extLst>
          </p:cNvPr>
          <p:cNvGrpSpPr/>
          <p:nvPr/>
        </p:nvGrpSpPr>
        <p:grpSpPr>
          <a:xfrm>
            <a:off x="3937244" y="3600450"/>
            <a:ext cx="10413512" cy="3086100"/>
            <a:chOff x="0" y="0"/>
            <a:chExt cx="2742653" cy="812800"/>
          </a:xfrm>
        </p:grpSpPr>
        <p:sp>
          <p:nvSpPr>
            <p:cNvPr id="7" name="Freeform 7">
              <a:extLst>
                <a:ext uri="{FF2B5EF4-FFF2-40B4-BE49-F238E27FC236}">
                  <a16:creationId xmlns:a16="http://schemas.microsoft.com/office/drawing/2014/main" id="{2A4DFE32-DB62-3DCE-34EF-DCCA5CC1DA66}"/>
                </a:ext>
              </a:extLst>
            </p:cNvPr>
            <p:cNvSpPr/>
            <p:nvPr/>
          </p:nvSpPr>
          <p:spPr>
            <a:xfrm>
              <a:off x="0" y="0"/>
              <a:ext cx="2742654" cy="812800"/>
            </a:xfrm>
            <a:custGeom>
              <a:avLst/>
              <a:gdLst/>
              <a:ahLst/>
              <a:cxnLst/>
              <a:rect l="l" t="t" r="r" b="b"/>
              <a:pathLst>
                <a:path w="2742654" h="812800">
                  <a:moveTo>
                    <a:pt x="0" y="0"/>
                  </a:moveTo>
                  <a:lnTo>
                    <a:pt x="2742654" y="0"/>
                  </a:lnTo>
                  <a:lnTo>
                    <a:pt x="2742654" y="812800"/>
                  </a:lnTo>
                  <a:lnTo>
                    <a:pt x="0" y="812800"/>
                  </a:lnTo>
                  <a:close/>
                </a:path>
              </a:pathLst>
            </a:custGeom>
            <a:solidFill>
              <a:srgbClr val="84A6C2">
                <a:alpha val="86667"/>
              </a:srgbClr>
            </a:solidFill>
          </p:spPr>
          <p:txBody>
            <a:bodyPr/>
            <a:lstStyle/>
            <a:p>
              <a:endParaRPr lang="en-IN"/>
            </a:p>
          </p:txBody>
        </p:sp>
        <p:sp>
          <p:nvSpPr>
            <p:cNvPr id="8" name="TextBox 8">
              <a:extLst>
                <a:ext uri="{FF2B5EF4-FFF2-40B4-BE49-F238E27FC236}">
                  <a16:creationId xmlns:a16="http://schemas.microsoft.com/office/drawing/2014/main" id="{22002371-ED58-5EA9-A772-1664975D6ACD}"/>
                </a:ext>
              </a:extLst>
            </p:cNvPr>
            <p:cNvSpPr txBox="1"/>
            <p:nvPr/>
          </p:nvSpPr>
          <p:spPr>
            <a:xfrm>
              <a:off x="0" y="-38100"/>
              <a:ext cx="2742653" cy="850900"/>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a:extLst>
              <a:ext uri="{FF2B5EF4-FFF2-40B4-BE49-F238E27FC236}">
                <a16:creationId xmlns:a16="http://schemas.microsoft.com/office/drawing/2014/main" id="{B653B032-4A54-CB34-070D-9064EF904FF8}"/>
              </a:ext>
            </a:extLst>
          </p:cNvPr>
          <p:cNvSpPr txBox="1"/>
          <p:nvPr/>
        </p:nvSpPr>
        <p:spPr>
          <a:xfrm>
            <a:off x="4228946" y="4000500"/>
            <a:ext cx="9830107" cy="1585819"/>
          </a:xfrm>
          <a:prstGeom prst="rect">
            <a:avLst/>
          </a:prstGeom>
        </p:spPr>
        <p:txBody>
          <a:bodyPr wrap="square" lIns="0" tIns="0" rIns="0" bIns="0" rtlCol="0" anchor="t">
            <a:spAutoFit/>
          </a:bodyPr>
          <a:lstStyle/>
          <a:p>
            <a:pPr algn="ctr">
              <a:lnSpc>
                <a:spcPts val="13809"/>
              </a:lnSpc>
            </a:pPr>
            <a:r>
              <a:rPr lang="en-US" sz="7200" dirty="0">
                <a:solidFill>
                  <a:srgbClr val="FFFFFF"/>
                </a:solidFill>
                <a:latin typeface="Poppins Bold"/>
              </a:rPr>
              <a:t>PLC, Parking etc.</a:t>
            </a:r>
          </a:p>
        </p:txBody>
      </p:sp>
      <p:sp>
        <p:nvSpPr>
          <p:cNvPr id="14" name="TextBox 13">
            <a:extLst>
              <a:ext uri="{FF2B5EF4-FFF2-40B4-BE49-F238E27FC236}">
                <a16:creationId xmlns:a16="http://schemas.microsoft.com/office/drawing/2014/main" id="{54C7F47C-C66D-9083-3F63-F8493EFF571C}"/>
              </a:ext>
            </a:extLst>
          </p:cNvPr>
          <p:cNvSpPr txBox="1"/>
          <p:nvPr/>
        </p:nvSpPr>
        <p:spPr>
          <a:xfrm>
            <a:off x="1263496" y="4420225"/>
            <a:ext cx="1327304" cy="1446550"/>
          </a:xfrm>
          <a:prstGeom prst="rect">
            <a:avLst/>
          </a:prstGeom>
          <a:noFill/>
        </p:spPr>
        <p:txBody>
          <a:bodyPr wrap="square" rtlCol="0">
            <a:spAutoFit/>
          </a:bodyPr>
          <a:lstStyle/>
          <a:p>
            <a:r>
              <a:rPr lang="en-US" sz="8800" dirty="0">
                <a:solidFill>
                  <a:schemeClr val="bg1"/>
                </a:solidFill>
                <a:latin typeface="Poppins Bold" panose="00000800000000000000" charset="0"/>
                <a:cs typeface="Poppins Bold" panose="00000800000000000000" charset="0"/>
              </a:rPr>
              <a:t>2.</a:t>
            </a:r>
            <a:endParaRPr lang="en-IN" sz="8800" dirty="0">
              <a:solidFill>
                <a:schemeClr val="bg1"/>
              </a:solidFill>
              <a:latin typeface="Poppins Bold" panose="00000800000000000000" charset="0"/>
              <a:cs typeface="Poppins Bold" panose="00000800000000000000" charset="0"/>
            </a:endParaRPr>
          </a:p>
        </p:txBody>
      </p:sp>
    </p:spTree>
    <p:extLst>
      <p:ext uri="{BB962C8B-B14F-4D97-AF65-F5344CB8AC3E}">
        <p14:creationId xmlns:p14="http://schemas.microsoft.com/office/powerpoint/2010/main" val="4022580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179"/>
        <p:cNvGrpSpPr/>
        <p:nvPr/>
      </p:nvGrpSpPr>
      <p:grpSpPr>
        <a:xfrm>
          <a:off x="0" y="0"/>
          <a:ext cx="0" cy="0"/>
          <a:chOff x="0" y="0"/>
          <a:chExt cx="0" cy="0"/>
        </a:xfrm>
      </p:grpSpPr>
      <p:sp>
        <p:nvSpPr>
          <p:cNvPr id="3" name="Rectangle 2">
            <a:extLst>
              <a:ext uri="{FF2B5EF4-FFF2-40B4-BE49-F238E27FC236}">
                <a16:creationId xmlns:a16="http://schemas.microsoft.com/office/drawing/2014/main" id="{915808FB-F6D9-0158-A8E3-0164C04DB73E}"/>
              </a:ext>
            </a:extLst>
          </p:cNvPr>
          <p:cNvSpPr/>
          <p:nvPr/>
        </p:nvSpPr>
        <p:spPr>
          <a:xfrm>
            <a:off x="0" y="-8603"/>
            <a:ext cx="18694400" cy="10287000"/>
          </a:xfrm>
          <a:prstGeom prst="rect">
            <a:avLst/>
          </a:prstGeom>
          <a:solidFill>
            <a:srgbClr val="002060">
              <a:alpha val="81000"/>
            </a:srgbClr>
          </a:solidFill>
          <a:ln>
            <a:solidFill>
              <a:srgbClr val="84A6C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dirty="0">
              <a:latin typeface="Abadi" panose="020B0604020104020204" pitchFamily="34" charset="0"/>
            </a:endParaRPr>
          </a:p>
        </p:txBody>
      </p:sp>
      <p:sp>
        <p:nvSpPr>
          <p:cNvPr id="181" name="Google Shape;181;p28"/>
          <p:cNvSpPr txBox="1">
            <a:spLocks noGrp="1"/>
          </p:cNvSpPr>
          <p:nvPr>
            <p:ph type="subTitle" idx="1"/>
          </p:nvPr>
        </p:nvSpPr>
        <p:spPr>
          <a:xfrm>
            <a:off x="232226" y="2797822"/>
            <a:ext cx="17068800" cy="6055700"/>
          </a:xfrm>
          <a:prstGeom prst="rect">
            <a:avLst/>
          </a:prstGeom>
        </p:spPr>
        <p:txBody>
          <a:bodyPr spcFirstLastPara="1" vert="horz" wrap="square" lIns="182850" tIns="182850" rIns="182850" bIns="182850" rtlCol="0" anchor="ctr" anchorCtr="0">
            <a:noAutofit/>
          </a:bodyPr>
          <a:lstStyle/>
          <a:p>
            <a:pPr marL="571500" indent="-571500" algn="just">
              <a:spcBef>
                <a:spcPts val="1200"/>
              </a:spcBef>
              <a:buClr>
                <a:schemeClr val="bg1"/>
              </a:buClr>
              <a:buSzPts val="1100"/>
              <a:buFont typeface="Wingdings" panose="05000000000000000000" pitchFamily="2" charset="2"/>
              <a:buChar char="§"/>
            </a:pP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In terms of the sub-clause (C) to Definition (xvi) for affordable residential apartment, at Notification No. 11/2017-CTR, </a:t>
            </a:r>
          </a:p>
          <a:p>
            <a:pPr marL="0" indent="0" algn="just">
              <a:spcBef>
                <a:spcPts val="1200"/>
              </a:spcBef>
              <a:buClr>
                <a:schemeClr val="bg1"/>
              </a:buClr>
              <a:buSzPts val="1100"/>
            </a:pPr>
            <a:endParaRPr lang="en-US" sz="4000"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endParaRPr>
          </a:p>
          <a:p>
            <a:pPr marL="0" indent="0" algn="just">
              <a:spcBef>
                <a:spcPts val="1200"/>
              </a:spcBef>
              <a:buClr>
                <a:schemeClr val="bg1"/>
              </a:buClr>
              <a:buSzPts val="1100"/>
            </a:pPr>
            <a:r>
              <a:rPr lang="en-US" sz="4000"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Gross Amount shall be the sum total of </a:t>
            </a:r>
          </a:p>
          <a:p>
            <a:pPr marL="0" indent="0" algn="just">
              <a:spcBef>
                <a:spcPts val="1200"/>
              </a:spcBef>
              <a:buClr>
                <a:schemeClr val="bg1"/>
              </a:buClr>
              <a:buSzPts val="1100"/>
            </a:pPr>
            <a:r>
              <a:rPr lang="en-US" sz="4000"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A …..</a:t>
            </a:r>
          </a:p>
          <a:p>
            <a:pPr marL="0" indent="0" algn="just">
              <a:spcBef>
                <a:spcPts val="1200"/>
              </a:spcBef>
              <a:buClr>
                <a:schemeClr val="bg1"/>
              </a:buClr>
              <a:buSzPts val="1100"/>
            </a:pPr>
            <a:r>
              <a:rPr lang="en-US" sz="4000"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B…….</a:t>
            </a:r>
          </a:p>
          <a:p>
            <a:pPr marL="0" indent="0" algn="just">
              <a:spcBef>
                <a:spcPts val="1200"/>
              </a:spcBef>
              <a:buClr>
                <a:schemeClr val="bg1"/>
              </a:buClr>
              <a:buSzPts val="1100"/>
            </a:pPr>
            <a:r>
              <a:rPr lang="en-US" sz="4000"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C Any other amount charged by the promoter from 	the buyer of the apartment </a:t>
            </a:r>
            <a:r>
              <a:rPr lang="en-US" sz="4000" b="1" i="1" u="sng"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including preferential location charges, development charges, parking charges, common facility charges etc</a:t>
            </a:r>
            <a:r>
              <a:rPr lang="en-US" sz="4000" i="1" u="sng"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a:t>
            </a:r>
          </a:p>
          <a:p>
            <a:pPr marL="571500" indent="-571500" algn="just">
              <a:spcBef>
                <a:spcPts val="1200"/>
              </a:spcBef>
              <a:buClr>
                <a:schemeClr val="bg1"/>
              </a:buClr>
              <a:buSzPts val="1100"/>
              <a:buFont typeface="Wingdings" panose="05000000000000000000" pitchFamily="2" charset="2"/>
              <a:buChar char="§"/>
            </a:pPr>
            <a:r>
              <a:rPr lang="en-US" sz="4000"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Pure Reimbursements and Refundable Deposits not subject to GST</a:t>
            </a:r>
          </a:p>
          <a:p>
            <a:pPr marL="571500" indent="-571500" algn="just">
              <a:lnSpc>
                <a:spcPct val="150000"/>
              </a:lnSpc>
              <a:spcBef>
                <a:spcPts val="1200"/>
              </a:spcBef>
              <a:buClr>
                <a:schemeClr val="bg1"/>
              </a:buClr>
              <a:buSzPts val="1100"/>
              <a:buFont typeface="Wingdings" panose="05000000000000000000" pitchFamily="2" charset="2"/>
              <a:buChar char="§"/>
            </a:pPr>
            <a:endParaRPr lang="en-US" sz="4000" b="1"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endParaRPr>
          </a:p>
        </p:txBody>
      </p:sp>
      <p:sp>
        <p:nvSpPr>
          <p:cNvPr id="182" name="Google Shape;182;p28"/>
          <p:cNvSpPr txBox="1">
            <a:spLocks noGrp="1"/>
          </p:cNvSpPr>
          <p:nvPr>
            <p:ph type="body" idx="4294967295"/>
          </p:nvPr>
        </p:nvSpPr>
        <p:spPr>
          <a:xfrm>
            <a:off x="624114" y="684902"/>
            <a:ext cx="15588344" cy="1905000"/>
          </a:xfrm>
          <a:prstGeom prst="rect">
            <a:avLst/>
          </a:prstGeom>
        </p:spPr>
        <p:txBody>
          <a:bodyPr spcFirstLastPara="1" vert="horz" wrap="square" lIns="182850" tIns="182850" rIns="182850" bIns="182850" rtlCol="0" anchor="t" anchorCtr="0">
            <a:noAutofit/>
          </a:bodyPr>
          <a:lstStyle/>
          <a:p>
            <a:pPr marL="0" indent="0">
              <a:spcBef>
                <a:spcPts val="0"/>
              </a:spcBef>
              <a:buNone/>
            </a:pPr>
            <a:r>
              <a:rPr lang="en-IN" sz="4800" dirty="0">
                <a:solidFill>
                  <a:srgbClr val="90CCFA"/>
                </a:solidFill>
                <a:latin typeface="Montserrat ExtraBold"/>
                <a:ea typeface="Montserrat ExtraBold"/>
                <a:cs typeface="Montserrat ExtraBold"/>
                <a:sym typeface="Montserrat ExtraBold"/>
              </a:rPr>
              <a:t>Other Charges by Developer</a:t>
            </a:r>
          </a:p>
          <a:p>
            <a:pPr marL="0" indent="0">
              <a:spcBef>
                <a:spcPts val="0"/>
              </a:spcBef>
              <a:buNone/>
            </a:pPr>
            <a:r>
              <a:rPr lang="es" sz="4800" dirty="0">
                <a:solidFill>
                  <a:srgbClr val="90CCFA"/>
                </a:solidFill>
                <a:latin typeface="Montserrat ExtraBold"/>
                <a:ea typeface="Montserrat ExtraBold"/>
                <a:cs typeface="Montserrat ExtraBold"/>
                <a:sym typeface="Montserrat ExtraBold"/>
              </a:rPr>
              <a:t> </a:t>
            </a:r>
            <a:endParaRPr sz="4800" dirty="0">
              <a:solidFill>
                <a:srgbClr val="90CCFA"/>
              </a:solidFill>
              <a:highlight>
                <a:srgbClr val="FFFFFF"/>
              </a:highlight>
              <a:latin typeface="Montserrat ExtraBold"/>
              <a:ea typeface="Montserrat ExtraBold"/>
              <a:cs typeface="Montserrat ExtraBold"/>
              <a:sym typeface="Montserrat ExtraBold"/>
            </a:endParaRPr>
          </a:p>
        </p:txBody>
      </p:sp>
    </p:spTree>
    <p:extLst>
      <p:ext uri="{BB962C8B-B14F-4D97-AF65-F5344CB8AC3E}">
        <p14:creationId xmlns:p14="http://schemas.microsoft.com/office/powerpoint/2010/main" val="278931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179"/>
        <p:cNvGrpSpPr/>
        <p:nvPr/>
      </p:nvGrpSpPr>
      <p:grpSpPr>
        <a:xfrm>
          <a:off x="0" y="0"/>
          <a:ext cx="0" cy="0"/>
          <a:chOff x="0" y="0"/>
          <a:chExt cx="0" cy="0"/>
        </a:xfrm>
      </p:grpSpPr>
      <p:sp>
        <p:nvSpPr>
          <p:cNvPr id="3" name="Rectangle 2">
            <a:extLst>
              <a:ext uri="{FF2B5EF4-FFF2-40B4-BE49-F238E27FC236}">
                <a16:creationId xmlns:a16="http://schemas.microsoft.com/office/drawing/2014/main" id="{915808FB-F6D9-0158-A8E3-0164C04DB73E}"/>
              </a:ext>
            </a:extLst>
          </p:cNvPr>
          <p:cNvSpPr/>
          <p:nvPr/>
        </p:nvSpPr>
        <p:spPr>
          <a:xfrm>
            <a:off x="-406400" y="0"/>
            <a:ext cx="18694400" cy="10287000"/>
          </a:xfrm>
          <a:prstGeom prst="rect">
            <a:avLst/>
          </a:prstGeom>
          <a:solidFill>
            <a:srgbClr val="002060">
              <a:alpha val="8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dirty="0">
              <a:latin typeface="Abadi" panose="020B0604020104020204" pitchFamily="34" charset="0"/>
            </a:endParaRPr>
          </a:p>
        </p:txBody>
      </p:sp>
      <p:sp>
        <p:nvSpPr>
          <p:cNvPr id="181" name="Google Shape;181;p28"/>
          <p:cNvSpPr txBox="1">
            <a:spLocks noGrp="1"/>
          </p:cNvSpPr>
          <p:nvPr>
            <p:ph type="subTitle" idx="1"/>
          </p:nvPr>
        </p:nvSpPr>
        <p:spPr>
          <a:xfrm>
            <a:off x="232226" y="2797822"/>
            <a:ext cx="17068800" cy="6055700"/>
          </a:xfrm>
          <a:prstGeom prst="rect">
            <a:avLst/>
          </a:prstGeom>
        </p:spPr>
        <p:txBody>
          <a:bodyPr spcFirstLastPara="1" vert="horz" wrap="square" lIns="182850" tIns="182850" rIns="182850" bIns="182850" rtlCol="0" anchor="ctr" anchorCtr="0">
            <a:noAutofit/>
          </a:bodyPr>
          <a:lstStyle/>
          <a:p>
            <a:pPr marL="571500" indent="-571500" algn="just">
              <a:spcBef>
                <a:spcPts val="1200"/>
              </a:spcBef>
              <a:buClr>
                <a:schemeClr val="bg1"/>
              </a:buClr>
              <a:buSzPts val="1100"/>
              <a:buFont typeface="Wingdings" panose="05000000000000000000" pitchFamily="2" charset="2"/>
              <a:buChar char="§"/>
            </a:pP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Advance Maintenance </a:t>
            </a:r>
          </a:p>
          <a:p>
            <a:pPr marL="571500" indent="-571500" algn="just">
              <a:spcBef>
                <a:spcPts val="1200"/>
              </a:spcBef>
              <a:buClr>
                <a:schemeClr val="bg1"/>
              </a:buClr>
              <a:buSzPts val="1100"/>
              <a:buFont typeface="Wingdings" panose="05000000000000000000" pitchFamily="2" charset="2"/>
              <a:buChar char="§"/>
            </a:pP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Maintenance Deposit </a:t>
            </a:r>
          </a:p>
          <a:p>
            <a:pPr marL="571500" indent="-571500" algn="just">
              <a:spcBef>
                <a:spcPts val="1200"/>
              </a:spcBef>
              <a:buClr>
                <a:schemeClr val="bg1"/>
              </a:buClr>
              <a:buSzPts val="1100"/>
              <a:buFont typeface="Wingdings" panose="05000000000000000000" pitchFamily="2" charset="2"/>
              <a:buChar char="§"/>
            </a:pPr>
            <a:r>
              <a:rPr lang="en-US" sz="4000"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Legal Charges</a:t>
            </a:r>
          </a:p>
          <a:p>
            <a:pPr marL="571500" indent="-571500" algn="just">
              <a:spcBef>
                <a:spcPts val="1200"/>
              </a:spcBef>
              <a:buClr>
                <a:schemeClr val="bg1"/>
              </a:buClr>
              <a:buSzPts val="1100"/>
              <a:buFont typeface="Wingdings" panose="05000000000000000000" pitchFamily="2" charset="2"/>
              <a:buChar char="§"/>
            </a:pPr>
            <a:r>
              <a:rPr lang="en-US" sz="4000"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Stamp Duty </a:t>
            </a:r>
          </a:p>
        </p:txBody>
      </p:sp>
      <p:sp>
        <p:nvSpPr>
          <p:cNvPr id="182" name="Google Shape;182;p28"/>
          <p:cNvSpPr txBox="1">
            <a:spLocks noGrp="1"/>
          </p:cNvSpPr>
          <p:nvPr>
            <p:ph type="body" idx="4294967295"/>
          </p:nvPr>
        </p:nvSpPr>
        <p:spPr>
          <a:xfrm>
            <a:off x="624114" y="684902"/>
            <a:ext cx="15588344" cy="1905000"/>
          </a:xfrm>
          <a:prstGeom prst="rect">
            <a:avLst/>
          </a:prstGeom>
        </p:spPr>
        <p:txBody>
          <a:bodyPr spcFirstLastPara="1" vert="horz" wrap="square" lIns="182850" tIns="182850" rIns="182850" bIns="182850" rtlCol="0" anchor="t" anchorCtr="0">
            <a:noAutofit/>
          </a:bodyPr>
          <a:lstStyle/>
          <a:p>
            <a:pPr marL="0" indent="0">
              <a:spcBef>
                <a:spcPts val="0"/>
              </a:spcBef>
              <a:buNone/>
            </a:pPr>
            <a:r>
              <a:rPr lang="en-IN" sz="4800" dirty="0">
                <a:solidFill>
                  <a:srgbClr val="90CCFA"/>
                </a:solidFill>
                <a:latin typeface="Montserrat ExtraBold"/>
                <a:ea typeface="Montserrat ExtraBold"/>
                <a:cs typeface="Montserrat ExtraBold"/>
                <a:sym typeface="Montserrat ExtraBold"/>
              </a:rPr>
              <a:t>Other Charges by Developer</a:t>
            </a:r>
          </a:p>
          <a:p>
            <a:pPr marL="0" indent="0">
              <a:spcBef>
                <a:spcPts val="0"/>
              </a:spcBef>
              <a:buNone/>
            </a:pPr>
            <a:r>
              <a:rPr lang="es" sz="4800" dirty="0">
                <a:solidFill>
                  <a:srgbClr val="90CCFA"/>
                </a:solidFill>
                <a:latin typeface="Montserrat ExtraBold"/>
                <a:ea typeface="Montserrat ExtraBold"/>
                <a:cs typeface="Montserrat ExtraBold"/>
                <a:sym typeface="Montserrat ExtraBold"/>
              </a:rPr>
              <a:t> </a:t>
            </a:r>
            <a:endParaRPr sz="4800" dirty="0">
              <a:solidFill>
                <a:srgbClr val="90CCFA"/>
              </a:solidFill>
              <a:highlight>
                <a:srgbClr val="FFFFFF"/>
              </a:highlight>
              <a:latin typeface="Montserrat ExtraBold"/>
              <a:ea typeface="Montserrat ExtraBold"/>
              <a:cs typeface="Montserrat ExtraBold"/>
              <a:sym typeface="Montserrat ExtraBold"/>
            </a:endParaRPr>
          </a:p>
        </p:txBody>
      </p:sp>
    </p:spTree>
    <p:extLst>
      <p:ext uri="{BB962C8B-B14F-4D97-AF65-F5344CB8AC3E}">
        <p14:creationId xmlns:p14="http://schemas.microsoft.com/office/powerpoint/2010/main" val="1968751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IN"/>
          </a:p>
        </p:txBody>
      </p:sp>
      <p:grpSp>
        <p:nvGrpSpPr>
          <p:cNvPr id="3" name="Group 3"/>
          <p:cNvGrpSpPr/>
          <p:nvPr/>
        </p:nvGrpSpPr>
        <p:grpSpPr>
          <a:xfrm>
            <a:off x="0" y="3455789"/>
            <a:ext cx="3579191" cy="3230761"/>
            <a:chOff x="0" y="-38100"/>
            <a:chExt cx="942668" cy="850900"/>
          </a:xfrm>
        </p:grpSpPr>
        <p:sp>
          <p:nvSpPr>
            <p:cNvPr id="4" name="Freeform 4"/>
            <p:cNvSpPr/>
            <p:nvPr/>
          </p:nvSpPr>
          <p:spPr>
            <a:xfrm>
              <a:off x="23915" y="0"/>
              <a:ext cx="918753" cy="812800"/>
            </a:xfrm>
            <a:custGeom>
              <a:avLst/>
              <a:gdLst/>
              <a:ahLst/>
              <a:cxnLst/>
              <a:rect l="l" t="t" r="r" b="b"/>
              <a:pathLst>
                <a:path w="918753" h="812800">
                  <a:moveTo>
                    <a:pt x="0" y="0"/>
                  </a:moveTo>
                  <a:lnTo>
                    <a:pt x="918753" y="0"/>
                  </a:lnTo>
                  <a:lnTo>
                    <a:pt x="918753" y="812800"/>
                  </a:lnTo>
                  <a:lnTo>
                    <a:pt x="0" y="812800"/>
                  </a:lnTo>
                  <a:close/>
                </a:path>
              </a:pathLst>
            </a:custGeom>
            <a:solidFill>
              <a:srgbClr val="84A6C2">
                <a:alpha val="86667"/>
              </a:srgbClr>
            </a:solidFill>
          </p:spPr>
          <p:txBody>
            <a:bodyPr/>
            <a:lstStyle/>
            <a:p>
              <a:endParaRPr lang="en-IN" dirty="0"/>
            </a:p>
          </p:txBody>
        </p:sp>
        <p:sp>
          <p:nvSpPr>
            <p:cNvPr id="5" name="TextBox 5"/>
            <p:cNvSpPr txBox="1"/>
            <p:nvPr/>
          </p:nvSpPr>
          <p:spPr>
            <a:xfrm>
              <a:off x="0" y="-38100"/>
              <a:ext cx="918753"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3937244" y="3600450"/>
            <a:ext cx="10413512" cy="3086100"/>
            <a:chOff x="0" y="0"/>
            <a:chExt cx="2742653" cy="812800"/>
          </a:xfrm>
        </p:grpSpPr>
        <p:sp>
          <p:nvSpPr>
            <p:cNvPr id="7" name="Freeform 7"/>
            <p:cNvSpPr/>
            <p:nvPr/>
          </p:nvSpPr>
          <p:spPr>
            <a:xfrm>
              <a:off x="0" y="0"/>
              <a:ext cx="2742654" cy="812800"/>
            </a:xfrm>
            <a:custGeom>
              <a:avLst/>
              <a:gdLst/>
              <a:ahLst/>
              <a:cxnLst/>
              <a:rect l="l" t="t" r="r" b="b"/>
              <a:pathLst>
                <a:path w="2742654" h="812800">
                  <a:moveTo>
                    <a:pt x="0" y="0"/>
                  </a:moveTo>
                  <a:lnTo>
                    <a:pt x="2742654" y="0"/>
                  </a:lnTo>
                  <a:lnTo>
                    <a:pt x="2742654" y="812800"/>
                  </a:lnTo>
                  <a:lnTo>
                    <a:pt x="0" y="812800"/>
                  </a:lnTo>
                  <a:close/>
                </a:path>
              </a:pathLst>
            </a:custGeom>
            <a:solidFill>
              <a:srgbClr val="84A6C2">
                <a:alpha val="86667"/>
              </a:srgbClr>
            </a:solidFill>
          </p:spPr>
          <p:txBody>
            <a:bodyPr/>
            <a:lstStyle/>
            <a:p>
              <a:endParaRPr lang="en-IN"/>
            </a:p>
          </p:txBody>
        </p:sp>
        <p:sp>
          <p:nvSpPr>
            <p:cNvPr id="8" name="TextBox 8"/>
            <p:cNvSpPr txBox="1"/>
            <p:nvPr/>
          </p:nvSpPr>
          <p:spPr>
            <a:xfrm>
              <a:off x="0" y="-38100"/>
              <a:ext cx="2742653" cy="850900"/>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4228946" y="4000500"/>
            <a:ext cx="9830107" cy="1585819"/>
          </a:xfrm>
          <a:prstGeom prst="rect">
            <a:avLst/>
          </a:prstGeom>
        </p:spPr>
        <p:txBody>
          <a:bodyPr wrap="square" lIns="0" tIns="0" rIns="0" bIns="0" rtlCol="0" anchor="t">
            <a:spAutoFit/>
          </a:bodyPr>
          <a:lstStyle/>
          <a:p>
            <a:pPr algn="ctr">
              <a:lnSpc>
                <a:spcPts val="13809"/>
              </a:lnSpc>
            </a:pPr>
            <a:r>
              <a:rPr lang="en-US" sz="7200" dirty="0">
                <a:solidFill>
                  <a:srgbClr val="FFFFFF"/>
                </a:solidFill>
                <a:latin typeface="Poppins Bold"/>
              </a:rPr>
              <a:t>Land Value for Flats</a:t>
            </a:r>
          </a:p>
        </p:txBody>
      </p:sp>
      <p:sp>
        <p:nvSpPr>
          <p:cNvPr id="14" name="TextBox 13">
            <a:extLst>
              <a:ext uri="{FF2B5EF4-FFF2-40B4-BE49-F238E27FC236}">
                <a16:creationId xmlns:a16="http://schemas.microsoft.com/office/drawing/2014/main" id="{36E8C939-303E-D637-BFA6-BB4D74542576}"/>
              </a:ext>
            </a:extLst>
          </p:cNvPr>
          <p:cNvSpPr txBox="1"/>
          <p:nvPr/>
        </p:nvSpPr>
        <p:spPr>
          <a:xfrm>
            <a:off x="1263496" y="4420225"/>
            <a:ext cx="1327304" cy="1446550"/>
          </a:xfrm>
          <a:prstGeom prst="rect">
            <a:avLst/>
          </a:prstGeom>
          <a:noFill/>
        </p:spPr>
        <p:txBody>
          <a:bodyPr wrap="square" rtlCol="0">
            <a:spAutoFit/>
          </a:bodyPr>
          <a:lstStyle/>
          <a:p>
            <a:r>
              <a:rPr lang="en-US" sz="8800" dirty="0">
                <a:solidFill>
                  <a:schemeClr val="bg1"/>
                </a:solidFill>
                <a:latin typeface="Poppins Bold" panose="00000800000000000000" charset="0"/>
                <a:cs typeface="Poppins Bold" panose="00000800000000000000" charset="0"/>
              </a:rPr>
              <a:t>3.</a:t>
            </a:r>
            <a:endParaRPr lang="en-IN" sz="8800" dirty="0">
              <a:solidFill>
                <a:schemeClr val="bg1"/>
              </a:solidFill>
              <a:latin typeface="Poppins Bold" panose="00000800000000000000" charset="0"/>
              <a:cs typeface="Poppins Bold" panose="00000800000000000000" charset="0"/>
            </a:endParaRPr>
          </a:p>
        </p:txBody>
      </p:sp>
    </p:spTree>
    <p:extLst>
      <p:ext uri="{BB962C8B-B14F-4D97-AF65-F5344CB8AC3E}">
        <p14:creationId xmlns:p14="http://schemas.microsoft.com/office/powerpoint/2010/main" val="2210850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179"/>
        <p:cNvGrpSpPr/>
        <p:nvPr/>
      </p:nvGrpSpPr>
      <p:grpSpPr>
        <a:xfrm>
          <a:off x="0" y="0"/>
          <a:ext cx="0" cy="0"/>
          <a:chOff x="0" y="0"/>
          <a:chExt cx="0" cy="0"/>
        </a:xfrm>
      </p:grpSpPr>
      <p:sp>
        <p:nvSpPr>
          <p:cNvPr id="3" name="Rectangle 2">
            <a:extLst>
              <a:ext uri="{FF2B5EF4-FFF2-40B4-BE49-F238E27FC236}">
                <a16:creationId xmlns:a16="http://schemas.microsoft.com/office/drawing/2014/main" id="{915808FB-F6D9-0158-A8E3-0164C04DB73E}"/>
              </a:ext>
            </a:extLst>
          </p:cNvPr>
          <p:cNvSpPr/>
          <p:nvPr/>
        </p:nvSpPr>
        <p:spPr>
          <a:xfrm>
            <a:off x="-406400" y="0"/>
            <a:ext cx="18694400" cy="10287000"/>
          </a:xfrm>
          <a:prstGeom prst="rect">
            <a:avLst/>
          </a:prstGeom>
          <a:solidFill>
            <a:srgbClr val="002060">
              <a:alpha val="8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dirty="0">
              <a:latin typeface="Abadi" panose="020B0604020104020204" pitchFamily="34" charset="0"/>
            </a:endParaRPr>
          </a:p>
        </p:txBody>
      </p:sp>
      <p:sp>
        <p:nvSpPr>
          <p:cNvPr id="181" name="Google Shape;181;p28"/>
          <p:cNvSpPr txBox="1">
            <a:spLocks noGrp="1"/>
          </p:cNvSpPr>
          <p:nvPr>
            <p:ph type="subTitle" idx="1"/>
          </p:nvPr>
        </p:nvSpPr>
        <p:spPr>
          <a:xfrm>
            <a:off x="232226" y="2797822"/>
            <a:ext cx="17068800" cy="6055700"/>
          </a:xfrm>
          <a:prstGeom prst="rect">
            <a:avLst/>
          </a:prstGeom>
        </p:spPr>
        <p:txBody>
          <a:bodyPr spcFirstLastPara="1" vert="horz" wrap="square" lIns="182850" tIns="182850" rIns="182850" bIns="182850" rtlCol="0" anchor="ctr" anchorCtr="0">
            <a:noAutofit/>
          </a:bodyPr>
          <a:lstStyle/>
          <a:p>
            <a:pPr marL="571500" indent="-571500" algn="just">
              <a:lnSpc>
                <a:spcPct val="150000"/>
              </a:lnSpc>
              <a:spcBef>
                <a:spcPts val="1200"/>
              </a:spcBef>
              <a:buClr>
                <a:schemeClr val="bg1"/>
              </a:buClr>
              <a:buSzPts val="1100"/>
              <a:buFont typeface="Wingdings" panose="05000000000000000000" pitchFamily="2" charset="2"/>
              <a:buChar char="§"/>
            </a:pPr>
            <a:r>
              <a:rPr lang="en-US" sz="4000"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Rate is 7.5%  or 1/5% for flats </a:t>
            </a:r>
          </a:p>
          <a:p>
            <a:pPr marL="571500" indent="-571500" algn="just">
              <a:lnSpc>
                <a:spcPct val="150000"/>
              </a:lnSpc>
              <a:spcBef>
                <a:spcPts val="1200"/>
              </a:spcBef>
              <a:buClr>
                <a:schemeClr val="bg1"/>
              </a:buClr>
              <a:buSzPts val="1100"/>
              <a:buFont typeface="Wingdings" panose="05000000000000000000" pitchFamily="2" charset="2"/>
              <a:buChar char="§"/>
            </a:pPr>
            <a:r>
              <a:rPr lang="en-US" sz="4000"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Value of Land “shall” be 1/3 - </a:t>
            </a:r>
            <a:r>
              <a:rPr lang="en-US" sz="4000" i="1" dirty="0" err="1">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Noti</a:t>
            </a:r>
            <a:r>
              <a:rPr lang="en-US" sz="4000"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 No. 11/2017-CTR</a:t>
            </a:r>
          </a:p>
          <a:p>
            <a:pPr marL="571500" indent="-571500" algn="just">
              <a:lnSpc>
                <a:spcPct val="150000"/>
              </a:lnSpc>
              <a:spcBef>
                <a:spcPts val="1200"/>
              </a:spcBef>
              <a:buClr>
                <a:schemeClr val="bg1"/>
              </a:buClr>
              <a:buSzPts val="1100"/>
              <a:buFont typeface="Wingdings" panose="05000000000000000000" pitchFamily="2" charset="2"/>
              <a:buChar char="§"/>
            </a:pP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Effective rate is 5%  or  1% (7.5 -1/3)</a:t>
            </a:r>
          </a:p>
          <a:p>
            <a:pPr marL="571500" indent="-571500" algn="just">
              <a:lnSpc>
                <a:spcPct val="150000"/>
              </a:lnSpc>
              <a:spcBef>
                <a:spcPts val="1200"/>
              </a:spcBef>
              <a:buClr>
                <a:schemeClr val="bg1"/>
              </a:buClr>
              <a:buSzPts val="1100"/>
              <a:buFont typeface="Wingdings" panose="05000000000000000000" pitchFamily="2" charset="2"/>
              <a:buChar char="§"/>
            </a:pP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What if actual value of land is higher than 1/3?</a:t>
            </a:r>
          </a:p>
          <a:p>
            <a:pPr marL="571500" indent="-571500" algn="just">
              <a:lnSpc>
                <a:spcPct val="150000"/>
              </a:lnSpc>
              <a:spcBef>
                <a:spcPts val="1200"/>
              </a:spcBef>
              <a:buClr>
                <a:schemeClr val="bg1"/>
              </a:buClr>
              <a:buSzPts val="1100"/>
              <a:buFont typeface="Wingdings" panose="05000000000000000000" pitchFamily="2" charset="2"/>
              <a:buChar char="§"/>
            </a:pPr>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endParaRPr>
          </a:p>
        </p:txBody>
      </p:sp>
      <p:sp>
        <p:nvSpPr>
          <p:cNvPr id="182" name="Google Shape;182;p28"/>
          <p:cNvSpPr txBox="1">
            <a:spLocks noGrp="1"/>
          </p:cNvSpPr>
          <p:nvPr>
            <p:ph type="body" idx="4294967295"/>
          </p:nvPr>
        </p:nvSpPr>
        <p:spPr>
          <a:xfrm>
            <a:off x="624114" y="684902"/>
            <a:ext cx="15911285" cy="1905000"/>
          </a:xfrm>
          <a:prstGeom prst="rect">
            <a:avLst/>
          </a:prstGeom>
        </p:spPr>
        <p:txBody>
          <a:bodyPr spcFirstLastPara="1" vert="horz" wrap="square" lIns="182850" tIns="182850" rIns="182850" bIns="182850" rtlCol="0" anchor="t" anchorCtr="0">
            <a:noAutofit/>
          </a:bodyPr>
          <a:lstStyle/>
          <a:p>
            <a:pPr marL="0" indent="0">
              <a:spcBef>
                <a:spcPts val="0"/>
              </a:spcBef>
              <a:buNone/>
            </a:pPr>
            <a:r>
              <a:rPr lang="en-IN" sz="4800" dirty="0">
                <a:solidFill>
                  <a:srgbClr val="90CCFA"/>
                </a:solidFill>
                <a:latin typeface="Montserrat ExtraBold"/>
                <a:ea typeface="Montserrat ExtraBold"/>
                <a:cs typeface="Montserrat ExtraBold"/>
                <a:sym typeface="Montserrat ExtraBold"/>
              </a:rPr>
              <a:t>I</a:t>
            </a:r>
            <a:r>
              <a:rPr lang="es" sz="4800" dirty="0">
                <a:solidFill>
                  <a:srgbClr val="90CCFA"/>
                </a:solidFill>
                <a:latin typeface="Montserrat ExtraBold"/>
                <a:ea typeface="Montserrat ExtraBold"/>
                <a:cs typeface="Montserrat ExtraBold"/>
                <a:sym typeface="Montserrat ExtraBold"/>
              </a:rPr>
              <a:t>s 1/3 Valuation for Land Mandatory for Flats?</a:t>
            </a:r>
          </a:p>
          <a:p>
            <a:pPr marL="0" indent="0">
              <a:spcBef>
                <a:spcPts val="0"/>
              </a:spcBef>
              <a:buNone/>
            </a:pPr>
            <a:r>
              <a:rPr lang="es" sz="4800" dirty="0">
                <a:solidFill>
                  <a:srgbClr val="90CCFA"/>
                </a:solidFill>
                <a:latin typeface="Montserrat ExtraBold"/>
                <a:ea typeface="Montserrat ExtraBold"/>
                <a:cs typeface="Montserrat ExtraBold"/>
                <a:sym typeface="Montserrat ExtraBold"/>
              </a:rPr>
              <a:t> </a:t>
            </a:r>
            <a:endParaRPr sz="4800" dirty="0">
              <a:solidFill>
                <a:srgbClr val="90CCFA"/>
              </a:solidFill>
              <a:highlight>
                <a:srgbClr val="FFFFFF"/>
              </a:highlight>
              <a:latin typeface="Montserrat ExtraBold"/>
              <a:ea typeface="Montserrat ExtraBold"/>
              <a:cs typeface="Montserrat ExtraBold"/>
              <a:sym typeface="Montserrat ExtraBold"/>
            </a:endParaRPr>
          </a:p>
        </p:txBody>
      </p:sp>
    </p:spTree>
    <p:extLst>
      <p:ext uri="{BB962C8B-B14F-4D97-AF65-F5344CB8AC3E}">
        <p14:creationId xmlns:p14="http://schemas.microsoft.com/office/powerpoint/2010/main" val="6887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grpSp>
        <p:nvGrpSpPr>
          <p:cNvPr id="470" name="Google Shape;470;p46"/>
          <p:cNvGrpSpPr/>
          <p:nvPr/>
        </p:nvGrpSpPr>
        <p:grpSpPr>
          <a:xfrm>
            <a:off x="2967155" y="2725527"/>
            <a:ext cx="2434190" cy="2812050"/>
            <a:chOff x="1647825" y="2562225"/>
            <a:chExt cx="1038300" cy="1199475"/>
          </a:xfrm>
        </p:grpSpPr>
        <p:sp>
          <p:nvSpPr>
            <p:cNvPr id="471" name="Google Shape;471;p46"/>
            <p:cNvSpPr/>
            <p:nvPr/>
          </p:nvSpPr>
          <p:spPr>
            <a:xfrm>
              <a:off x="1647825" y="2562225"/>
              <a:ext cx="1038300" cy="1038300"/>
            </a:xfrm>
            <a:prstGeom prst="ellipse">
              <a:avLst/>
            </a:prstGeom>
            <a:solidFill>
              <a:srgbClr val="84A6C2"/>
            </a:solidFill>
            <a:ln>
              <a:noFill/>
            </a:ln>
          </p:spPr>
          <p:txBody>
            <a:bodyPr spcFirstLastPara="1" wrap="square" lIns="182850" tIns="182850" rIns="182850" bIns="182850" anchor="ctr" anchorCtr="0">
              <a:noAutofit/>
            </a:bodyPr>
            <a:lstStyle/>
            <a:p>
              <a:endParaRPr sz="3600"/>
            </a:p>
          </p:txBody>
        </p:sp>
        <p:sp>
          <p:nvSpPr>
            <p:cNvPr id="472" name="Google Shape;472;p46"/>
            <p:cNvSpPr/>
            <p:nvPr/>
          </p:nvSpPr>
          <p:spPr>
            <a:xfrm rot="10800000">
              <a:off x="2018625" y="3505200"/>
              <a:ext cx="296700" cy="256500"/>
            </a:xfrm>
            <a:prstGeom prst="triangle">
              <a:avLst>
                <a:gd name="adj" fmla="val 50000"/>
              </a:avLst>
            </a:prstGeom>
            <a:solidFill>
              <a:srgbClr val="84A6C2"/>
            </a:solidFill>
            <a:ln>
              <a:noFill/>
            </a:ln>
          </p:spPr>
          <p:txBody>
            <a:bodyPr spcFirstLastPara="1" wrap="square" lIns="182850" tIns="182850" rIns="182850" bIns="182850" anchor="ctr" anchorCtr="0">
              <a:noAutofit/>
            </a:bodyPr>
            <a:lstStyle/>
            <a:p>
              <a:endParaRPr sz="3600"/>
            </a:p>
          </p:txBody>
        </p:sp>
      </p:grpSp>
      <p:grpSp>
        <p:nvGrpSpPr>
          <p:cNvPr id="473" name="Google Shape;473;p46"/>
          <p:cNvGrpSpPr/>
          <p:nvPr/>
        </p:nvGrpSpPr>
        <p:grpSpPr>
          <a:xfrm rot="10800000">
            <a:off x="7473047" y="6364521"/>
            <a:ext cx="2434190" cy="2812050"/>
            <a:chOff x="1647825" y="2562225"/>
            <a:chExt cx="1038300" cy="1199475"/>
          </a:xfrm>
        </p:grpSpPr>
        <p:sp>
          <p:nvSpPr>
            <p:cNvPr id="474" name="Google Shape;474;p46"/>
            <p:cNvSpPr/>
            <p:nvPr/>
          </p:nvSpPr>
          <p:spPr>
            <a:xfrm>
              <a:off x="1647825" y="2562225"/>
              <a:ext cx="1038300" cy="1038300"/>
            </a:xfrm>
            <a:prstGeom prst="ellipse">
              <a:avLst/>
            </a:prstGeom>
            <a:solidFill>
              <a:srgbClr val="84A6C2"/>
            </a:solidFill>
            <a:ln>
              <a:noFill/>
            </a:ln>
          </p:spPr>
          <p:txBody>
            <a:bodyPr spcFirstLastPara="1" wrap="square" lIns="182850" tIns="182850" rIns="182850" bIns="182850" anchor="ctr" anchorCtr="0">
              <a:noAutofit/>
            </a:bodyPr>
            <a:lstStyle/>
            <a:p>
              <a:endParaRPr sz="3600"/>
            </a:p>
          </p:txBody>
        </p:sp>
        <p:sp>
          <p:nvSpPr>
            <p:cNvPr id="475" name="Google Shape;475;p46"/>
            <p:cNvSpPr/>
            <p:nvPr/>
          </p:nvSpPr>
          <p:spPr>
            <a:xfrm rot="10800000">
              <a:off x="2018625" y="3505200"/>
              <a:ext cx="296700" cy="256500"/>
            </a:xfrm>
            <a:prstGeom prst="triangle">
              <a:avLst>
                <a:gd name="adj" fmla="val 50000"/>
              </a:avLst>
            </a:prstGeom>
            <a:solidFill>
              <a:srgbClr val="84A6C2"/>
            </a:solidFill>
            <a:ln>
              <a:noFill/>
            </a:ln>
          </p:spPr>
          <p:txBody>
            <a:bodyPr spcFirstLastPara="1" wrap="square" lIns="182850" tIns="182850" rIns="182850" bIns="182850" anchor="ctr" anchorCtr="0">
              <a:noAutofit/>
            </a:bodyPr>
            <a:lstStyle/>
            <a:p>
              <a:endParaRPr sz="3600"/>
            </a:p>
          </p:txBody>
        </p:sp>
      </p:grpSp>
      <p:grpSp>
        <p:nvGrpSpPr>
          <p:cNvPr id="476" name="Google Shape;476;p46"/>
          <p:cNvGrpSpPr/>
          <p:nvPr/>
        </p:nvGrpSpPr>
        <p:grpSpPr>
          <a:xfrm>
            <a:off x="12288135" y="2744305"/>
            <a:ext cx="2434190" cy="2812050"/>
            <a:chOff x="1647825" y="2562225"/>
            <a:chExt cx="1038300" cy="1199475"/>
          </a:xfrm>
          <a:solidFill>
            <a:srgbClr val="84A6C2"/>
          </a:solidFill>
        </p:grpSpPr>
        <p:sp>
          <p:nvSpPr>
            <p:cNvPr id="477" name="Google Shape;477;p46"/>
            <p:cNvSpPr/>
            <p:nvPr/>
          </p:nvSpPr>
          <p:spPr>
            <a:xfrm>
              <a:off x="1647825" y="2562225"/>
              <a:ext cx="1038300" cy="1038300"/>
            </a:xfrm>
            <a:prstGeom prst="ellipse">
              <a:avLst/>
            </a:prstGeom>
            <a:grpFill/>
            <a:ln>
              <a:noFill/>
            </a:ln>
          </p:spPr>
          <p:txBody>
            <a:bodyPr spcFirstLastPara="1" wrap="square" lIns="182850" tIns="182850" rIns="182850" bIns="182850" anchor="ctr" anchorCtr="0">
              <a:noAutofit/>
            </a:bodyPr>
            <a:lstStyle/>
            <a:p>
              <a:endParaRPr sz="3600"/>
            </a:p>
          </p:txBody>
        </p:sp>
        <p:sp>
          <p:nvSpPr>
            <p:cNvPr id="478" name="Google Shape;478;p46"/>
            <p:cNvSpPr/>
            <p:nvPr/>
          </p:nvSpPr>
          <p:spPr>
            <a:xfrm rot="10800000">
              <a:off x="2018625" y="3505200"/>
              <a:ext cx="296700" cy="256500"/>
            </a:xfrm>
            <a:prstGeom prst="triangle">
              <a:avLst>
                <a:gd name="adj" fmla="val 50000"/>
              </a:avLst>
            </a:prstGeom>
            <a:grpFill/>
            <a:ln>
              <a:noFill/>
            </a:ln>
          </p:spPr>
          <p:txBody>
            <a:bodyPr spcFirstLastPara="1" wrap="square" lIns="182850" tIns="182850" rIns="182850" bIns="182850" anchor="ctr" anchorCtr="0">
              <a:noAutofit/>
            </a:bodyPr>
            <a:lstStyle/>
            <a:p>
              <a:endParaRPr sz="3600"/>
            </a:p>
          </p:txBody>
        </p:sp>
      </p:grpSp>
      <p:sp>
        <p:nvSpPr>
          <p:cNvPr id="482" name="Google Shape;482;p46"/>
          <p:cNvSpPr txBox="1">
            <a:spLocks noGrp="1"/>
          </p:cNvSpPr>
          <p:nvPr>
            <p:ph type="body" idx="4294967295"/>
          </p:nvPr>
        </p:nvSpPr>
        <p:spPr>
          <a:xfrm>
            <a:off x="3330150" y="6944050"/>
            <a:ext cx="1708200" cy="1359000"/>
          </a:xfrm>
          <a:prstGeom prst="rect">
            <a:avLst/>
          </a:prstGeom>
        </p:spPr>
        <p:txBody>
          <a:bodyPr spcFirstLastPara="1" vert="horz" wrap="square" lIns="182850" tIns="182850" rIns="182850" bIns="182850" rtlCol="0" anchor="t" anchorCtr="0">
            <a:noAutofit/>
          </a:bodyPr>
          <a:lstStyle/>
          <a:p>
            <a:pPr marL="0" indent="0">
              <a:spcBef>
                <a:spcPts val="0"/>
              </a:spcBef>
              <a:buClr>
                <a:schemeClr val="dk1"/>
              </a:buClr>
              <a:buSzPts val="1100"/>
              <a:buNone/>
            </a:pPr>
            <a:r>
              <a:rPr lang="es" sz="2000" dirty="0">
                <a:solidFill>
                  <a:srgbClr val="252525"/>
                </a:solidFill>
                <a:latin typeface="Spectral Light"/>
                <a:ea typeface="Spectral Light"/>
                <a:cs typeface="Spectral Light"/>
                <a:sym typeface="Spectral Light"/>
              </a:rPr>
              <a:t>Introduction of GST</a:t>
            </a:r>
            <a:endParaRPr sz="2000" dirty="0">
              <a:solidFill>
                <a:srgbClr val="252525"/>
              </a:solidFill>
              <a:latin typeface="Spectral Light"/>
              <a:ea typeface="Spectral Light"/>
              <a:cs typeface="Spectral Light"/>
              <a:sym typeface="Spectral Light"/>
            </a:endParaRPr>
          </a:p>
        </p:txBody>
      </p:sp>
      <p:sp>
        <p:nvSpPr>
          <p:cNvPr id="483" name="Google Shape;483;p46"/>
          <p:cNvSpPr txBox="1">
            <a:spLocks noGrp="1"/>
          </p:cNvSpPr>
          <p:nvPr>
            <p:ph type="body" idx="4294967295"/>
          </p:nvPr>
        </p:nvSpPr>
        <p:spPr>
          <a:xfrm>
            <a:off x="3330150" y="6420850"/>
            <a:ext cx="1708200" cy="675600"/>
          </a:xfrm>
          <a:prstGeom prst="rect">
            <a:avLst/>
          </a:prstGeom>
        </p:spPr>
        <p:txBody>
          <a:bodyPr spcFirstLastPara="1" vert="horz" wrap="square" lIns="182850" tIns="182850" rIns="182850" bIns="182850" rtlCol="0" anchor="t" anchorCtr="0">
            <a:noAutofit/>
          </a:bodyPr>
          <a:lstStyle/>
          <a:p>
            <a:pPr marL="0" indent="0">
              <a:spcBef>
                <a:spcPts val="0"/>
              </a:spcBef>
              <a:buNone/>
            </a:pPr>
            <a:r>
              <a:rPr lang="es" sz="2800" dirty="0">
                <a:solidFill>
                  <a:srgbClr val="252525"/>
                </a:solidFill>
                <a:latin typeface="Montserrat ExtraBold"/>
                <a:ea typeface="Montserrat ExtraBold"/>
                <a:cs typeface="Montserrat ExtraBold"/>
                <a:sym typeface="Montserrat ExtraBold"/>
              </a:rPr>
              <a:t>1, July </a:t>
            </a:r>
            <a:endParaRPr sz="2800" dirty="0">
              <a:solidFill>
                <a:srgbClr val="252525"/>
              </a:solidFill>
              <a:latin typeface="Montserrat ExtraBold"/>
              <a:ea typeface="Montserrat ExtraBold"/>
              <a:cs typeface="Montserrat ExtraBold"/>
              <a:sym typeface="Montserrat ExtraBold"/>
            </a:endParaRPr>
          </a:p>
        </p:txBody>
      </p:sp>
      <p:sp>
        <p:nvSpPr>
          <p:cNvPr id="484" name="Google Shape;484;p46"/>
          <p:cNvSpPr txBox="1">
            <a:spLocks noGrp="1"/>
          </p:cNvSpPr>
          <p:nvPr>
            <p:ph type="body" idx="4294967295"/>
          </p:nvPr>
        </p:nvSpPr>
        <p:spPr>
          <a:xfrm>
            <a:off x="12651130" y="6932868"/>
            <a:ext cx="3653524" cy="1359000"/>
          </a:xfrm>
          <a:prstGeom prst="rect">
            <a:avLst/>
          </a:prstGeom>
        </p:spPr>
        <p:txBody>
          <a:bodyPr spcFirstLastPara="1" vert="horz" wrap="square" lIns="182850" tIns="182850" rIns="182850" bIns="182850" rtlCol="0" anchor="t" anchorCtr="0">
            <a:noAutofit/>
          </a:bodyPr>
          <a:lstStyle/>
          <a:p>
            <a:pPr marL="0" indent="0">
              <a:spcBef>
                <a:spcPts val="0"/>
              </a:spcBef>
              <a:buClr>
                <a:schemeClr val="dk1"/>
              </a:buClr>
              <a:buSzPts val="1100"/>
              <a:buNone/>
            </a:pPr>
            <a:r>
              <a:rPr lang="en-IN" sz="2000" dirty="0">
                <a:solidFill>
                  <a:srgbClr val="252525"/>
                </a:solidFill>
                <a:latin typeface="Spectral Light"/>
                <a:ea typeface="Spectral Light"/>
                <a:cs typeface="Spectral Light"/>
                <a:sym typeface="Spectral Light"/>
              </a:rPr>
              <a:t>Paradigm Sift in taxation of Construction </a:t>
            </a:r>
            <a:r>
              <a:rPr lang="en-IN" sz="2000" dirty="0">
                <a:solidFill>
                  <a:srgbClr val="252525"/>
                </a:solidFill>
              </a:rPr>
              <a:t>Industry</a:t>
            </a:r>
          </a:p>
          <a:p>
            <a:pPr marL="0" indent="0">
              <a:spcBef>
                <a:spcPts val="0"/>
              </a:spcBef>
              <a:buClr>
                <a:schemeClr val="dk1"/>
              </a:buClr>
              <a:buSzPts val="1100"/>
              <a:buNone/>
            </a:pPr>
            <a:endParaRPr lang="en-IN" sz="2000" dirty="0">
              <a:solidFill>
                <a:srgbClr val="252525"/>
              </a:solidFill>
              <a:latin typeface="Spectral Light"/>
              <a:ea typeface="Spectral Light"/>
              <a:cs typeface="Spectral Light"/>
              <a:sym typeface="Spectral Light"/>
            </a:endParaRPr>
          </a:p>
          <a:p>
            <a:pPr marL="0" indent="0">
              <a:spcBef>
                <a:spcPts val="0"/>
              </a:spcBef>
              <a:buClr>
                <a:schemeClr val="dk1"/>
              </a:buClr>
              <a:buSzPts val="1100"/>
              <a:buNone/>
            </a:pPr>
            <a:r>
              <a:rPr lang="en-IN" sz="2000" dirty="0">
                <a:solidFill>
                  <a:srgbClr val="252525"/>
                </a:solidFill>
              </a:rPr>
              <a:t>Rate Change </a:t>
            </a:r>
          </a:p>
          <a:p>
            <a:pPr marL="0" indent="0">
              <a:spcBef>
                <a:spcPts val="0"/>
              </a:spcBef>
              <a:buClr>
                <a:schemeClr val="dk1"/>
              </a:buClr>
              <a:buSzPts val="1100"/>
              <a:buNone/>
            </a:pPr>
            <a:r>
              <a:rPr lang="en-IN" sz="2000" dirty="0">
                <a:solidFill>
                  <a:srgbClr val="252525"/>
                </a:solidFill>
                <a:latin typeface="Spectral Light"/>
                <a:ea typeface="Spectral Light"/>
                <a:cs typeface="Spectral Light"/>
                <a:sym typeface="Spectral Light"/>
              </a:rPr>
              <a:t>TDR RCM</a:t>
            </a:r>
          </a:p>
          <a:p>
            <a:pPr marL="0" indent="0">
              <a:spcBef>
                <a:spcPts val="0"/>
              </a:spcBef>
              <a:buClr>
                <a:schemeClr val="dk1"/>
              </a:buClr>
              <a:buSzPts val="1100"/>
              <a:buNone/>
            </a:pPr>
            <a:r>
              <a:rPr lang="en-IN" sz="2000" dirty="0">
                <a:solidFill>
                  <a:srgbClr val="252525"/>
                </a:solidFill>
              </a:rPr>
              <a:t>Area Based ITC Reversal </a:t>
            </a:r>
          </a:p>
          <a:p>
            <a:pPr marL="0" indent="0">
              <a:spcBef>
                <a:spcPts val="0"/>
              </a:spcBef>
              <a:buClr>
                <a:schemeClr val="dk1"/>
              </a:buClr>
              <a:buSzPts val="1100"/>
              <a:buNone/>
            </a:pPr>
            <a:r>
              <a:rPr lang="en-IN" sz="2000" dirty="0">
                <a:solidFill>
                  <a:srgbClr val="252525"/>
                </a:solidFill>
                <a:latin typeface="Spectral Light"/>
                <a:ea typeface="Spectral Light"/>
                <a:cs typeface="Spectral Light"/>
                <a:sym typeface="Spectral Light"/>
              </a:rPr>
              <a:t>80-20 RCM</a:t>
            </a:r>
            <a:endParaRPr sz="2000" dirty="0">
              <a:solidFill>
                <a:srgbClr val="252525"/>
              </a:solidFill>
              <a:latin typeface="Spectral Light"/>
              <a:ea typeface="Spectral Light"/>
              <a:cs typeface="Spectral Light"/>
              <a:sym typeface="Spectral Light"/>
            </a:endParaRPr>
          </a:p>
        </p:txBody>
      </p:sp>
      <p:sp>
        <p:nvSpPr>
          <p:cNvPr id="485" name="Google Shape;485;p46"/>
          <p:cNvSpPr txBox="1">
            <a:spLocks noGrp="1"/>
          </p:cNvSpPr>
          <p:nvPr>
            <p:ph type="body" idx="4294967295"/>
          </p:nvPr>
        </p:nvSpPr>
        <p:spPr>
          <a:xfrm>
            <a:off x="12651130" y="6409668"/>
            <a:ext cx="1708200" cy="675600"/>
          </a:xfrm>
          <a:prstGeom prst="rect">
            <a:avLst/>
          </a:prstGeom>
        </p:spPr>
        <p:txBody>
          <a:bodyPr spcFirstLastPara="1" vert="horz" wrap="square" lIns="182850" tIns="182850" rIns="182850" bIns="182850" rtlCol="0" anchor="t" anchorCtr="0">
            <a:noAutofit/>
          </a:bodyPr>
          <a:lstStyle/>
          <a:p>
            <a:pPr marL="0" indent="0">
              <a:spcBef>
                <a:spcPts val="0"/>
              </a:spcBef>
              <a:buNone/>
            </a:pPr>
            <a:r>
              <a:rPr lang="es" sz="2800" dirty="0">
                <a:solidFill>
                  <a:srgbClr val="252525"/>
                </a:solidFill>
                <a:latin typeface="Montserrat ExtraBold"/>
                <a:ea typeface="Montserrat ExtraBold"/>
                <a:cs typeface="Montserrat ExtraBold"/>
                <a:sym typeface="Montserrat ExtraBold"/>
              </a:rPr>
              <a:t>1, April</a:t>
            </a:r>
            <a:endParaRPr sz="2800" dirty="0">
              <a:solidFill>
                <a:srgbClr val="252525"/>
              </a:solidFill>
              <a:latin typeface="Montserrat ExtraBold"/>
              <a:ea typeface="Montserrat ExtraBold"/>
              <a:cs typeface="Montserrat ExtraBold"/>
              <a:sym typeface="Montserrat ExtraBold"/>
            </a:endParaRPr>
          </a:p>
        </p:txBody>
      </p:sp>
      <p:sp>
        <p:nvSpPr>
          <p:cNvPr id="486" name="Google Shape;486;p46"/>
          <p:cNvSpPr txBox="1">
            <a:spLocks noGrp="1"/>
          </p:cNvSpPr>
          <p:nvPr>
            <p:ph type="body" idx="4294967295"/>
          </p:nvPr>
        </p:nvSpPr>
        <p:spPr>
          <a:xfrm>
            <a:off x="7836041" y="3630194"/>
            <a:ext cx="2364026" cy="1359000"/>
          </a:xfrm>
          <a:prstGeom prst="rect">
            <a:avLst/>
          </a:prstGeom>
        </p:spPr>
        <p:txBody>
          <a:bodyPr spcFirstLastPara="1" vert="horz" wrap="square" lIns="182850" tIns="182850" rIns="182850" bIns="182850" rtlCol="0" anchor="t" anchorCtr="0">
            <a:noAutofit/>
          </a:bodyPr>
          <a:lstStyle/>
          <a:p>
            <a:pPr marL="0" indent="0">
              <a:spcBef>
                <a:spcPts val="0"/>
              </a:spcBef>
              <a:buClr>
                <a:schemeClr val="dk1"/>
              </a:buClr>
              <a:buSzPts val="1100"/>
              <a:buNone/>
            </a:pPr>
            <a:r>
              <a:rPr lang="es" sz="2000" dirty="0">
                <a:solidFill>
                  <a:srgbClr val="252525"/>
                </a:solidFill>
                <a:latin typeface="Spectral Light"/>
                <a:ea typeface="Spectral Light"/>
                <a:cs typeface="Spectral Light"/>
                <a:sym typeface="Spectral Light"/>
              </a:rPr>
              <a:t>Department’s Stand Clear on DR </a:t>
            </a:r>
            <a:endParaRPr sz="2000" dirty="0">
              <a:solidFill>
                <a:srgbClr val="252525"/>
              </a:solidFill>
              <a:latin typeface="Spectral Light"/>
              <a:ea typeface="Spectral Light"/>
              <a:cs typeface="Spectral Light"/>
              <a:sym typeface="Spectral Light"/>
            </a:endParaRPr>
          </a:p>
        </p:txBody>
      </p:sp>
      <p:sp>
        <p:nvSpPr>
          <p:cNvPr id="487" name="Google Shape;487;p46"/>
          <p:cNvSpPr txBox="1">
            <a:spLocks noGrp="1"/>
          </p:cNvSpPr>
          <p:nvPr>
            <p:ph type="body" idx="4294967295"/>
          </p:nvPr>
        </p:nvSpPr>
        <p:spPr>
          <a:xfrm>
            <a:off x="7836042" y="3106994"/>
            <a:ext cx="1708200" cy="675600"/>
          </a:xfrm>
          <a:prstGeom prst="rect">
            <a:avLst/>
          </a:prstGeom>
        </p:spPr>
        <p:txBody>
          <a:bodyPr spcFirstLastPara="1" vert="horz" wrap="square" lIns="182850" tIns="182850" rIns="182850" bIns="182850" rtlCol="0" anchor="t" anchorCtr="0">
            <a:noAutofit/>
          </a:bodyPr>
          <a:lstStyle/>
          <a:p>
            <a:pPr marL="0" indent="0">
              <a:spcBef>
                <a:spcPts val="0"/>
              </a:spcBef>
              <a:buNone/>
            </a:pPr>
            <a:r>
              <a:rPr lang="es" sz="2800" dirty="0">
                <a:solidFill>
                  <a:srgbClr val="252525"/>
                </a:solidFill>
                <a:latin typeface="Montserrat ExtraBold"/>
                <a:ea typeface="Montserrat ExtraBold"/>
                <a:cs typeface="Montserrat ExtraBold"/>
                <a:sym typeface="Montserrat ExtraBold"/>
              </a:rPr>
              <a:t>25, Jan</a:t>
            </a:r>
            <a:endParaRPr sz="2800" dirty="0">
              <a:solidFill>
                <a:srgbClr val="252525"/>
              </a:solidFill>
              <a:latin typeface="Montserrat ExtraBold"/>
              <a:ea typeface="Montserrat ExtraBold"/>
              <a:cs typeface="Montserrat ExtraBold"/>
              <a:sym typeface="Montserrat ExtraBold"/>
            </a:endParaRPr>
          </a:p>
        </p:txBody>
      </p:sp>
      <p:sp>
        <p:nvSpPr>
          <p:cNvPr id="490" name="Google Shape;490;p46"/>
          <p:cNvSpPr txBox="1">
            <a:spLocks noGrp="1"/>
          </p:cNvSpPr>
          <p:nvPr>
            <p:ph type="body" idx="4294967295"/>
          </p:nvPr>
        </p:nvSpPr>
        <p:spPr>
          <a:xfrm>
            <a:off x="2967144" y="3392556"/>
            <a:ext cx="2434200" cy="675600"/>
          </a:xfrm>
          <a:prstGeom prst="rect">
            <a:avLst/>
          </a:prstGeom>
        </p:spPr>
        <p:txBody>
          <a:bodyPr spcFirstLastPara="1" vert="horz" wrap="square" lIns="182850" tIns="182850" rIns="182850" bIns="182850" rtlCol="0" anchor="t" anchorCtr="0">
            <a:noAutofit/>
          </a:bodyPr>
          <a:lstStyle/>
          <a:p>
            <a:pPr marL="0" indent="0" algn="ctr">
              <a:spcBef>
                <a:spcPts val="0"/>
              </a:spcBef>
              <a:buNone/>
            </a:pPr>
            <a:r>
              <a:rPr lang="es" sz="4800" dirty="0">
                <a:solidFill>
                  <a:schemeClr val="lt1"/>
                </a:solidFill>
                <a:latin typeface="Montserrat ExtraBold"/>
                <a:ea typeface="Montserrat ExtraBold"/>
                <a:cs typeface="Montserrat ExtraBold"/>
                <a:sym typeface="Montserrat ExtraBold"/>
              </a:rPr>
              <a:t>2017</a:t>
            </a:r>
            <a:endParaRPr sz="4800" dirty="0">
              <a:solidFill>
                <a:schemeClr val="lt1"/>
              </a:solidFill>
              <a:latin typeface="Montserrat ExtraBold"/>
              <a:ea typeface="Montserrat ExtraBold"/>
              <a:cs typeface="Montserrat ExtraBold"/>
              <a:sym typeface="Montserrat ExtraBold"/>
            </a:endParaRPr>
          </a:p>
        </p:txBody>
      </p:sp>
      <p:cxnSp>
        <p:nvCxnSpPr>
          <p:cNvPr id="491" name="Google Shape;491;p46"/>
          <p:cNvCxnSpPr/>
          <p:nvPr/>
        </p:nvCxnSpPr>
        <p:spPr>
          <a:xfrm>
            <a:off x="0" y="5989044"/>
            <a:ext cx="18345600" cy="0"/>
          </a:xfrm>
          <a:prstGeom prst="straightConnector1">
            <a:avLst/>
          </a:prstGeom>
          <a:noFill/>
          <a:ln w="28575" cap="flat" cmpd="sng">
            <a:solidFill>
              <a:srgbClr val="252525"/>
            </a:solidFill>
            <a:prstDash val="solid"/>
            <a:round/>
            <a:headEnd type="none" w="med" len="med"/>
            <a:tailEnd type="none" w="med" len="med"/>
          </a:ln>
        </p:spPr>
      </p:cxnSp>
      <p:sp>
        <p:nvSpPr>
          <p:cNvPr id="492" name="Google Shape;492;p46"/>
          <p:cNvSpPr/>
          <p:nvPr/>
        </p:nvSpPr>
        <p:spPr>
          <a:xfrm>
            <a:off x="3974850" y="5745300"/>
            <a:ext cx="418800" cy="418800"/>
          </a:xfrm>
          <a:prstGeom prst="ellipse">
            <a:avLst/>
          </a:prstGeom>
          <a:solidFill>
            <a:srgbClr val="252525"/>
          </a:solidFill>
          <a:ln>
            <a:noFill/>
          </a:ln>
        </p:spPr>
        <p:txBody>
          <a:bodyPr spcFirstLastPara="1" wrap="square" lIns="182850" tIns="182850" rIns="182850" bIns="182850" anchor="ctr" anchorCtr="0">
            <a:noAutofit/>
          </a:bodyPr>
          <a:lstStyle/>
          <a:p>
            <a:endParaRPr sz="3600"/>
          </a:p>
        </p:txBody>
      </p:sp>
      <p:sp>
        <p:nvSpPr>
          <p:cNvPr id="493" name="Google Shape;493;p46"/>
          <p:cNvSpPr/>
          <p:nvPr/>
        </p:nvSpPr>
        <p:spPr>
          <a:xfrm>
            <a:off x="8480742" y="5738044"/>
            <a:ext cx="418800" cy="418800"/>
          </a:xfrm>
          <a:prstGeom prst="ellipse">
            <a:avLst/>
          </a:prstGeom>
          <a:solidFill>
            <a:srgbClr val="252525"/>
          </a:solidFill>
          <a:ln>
            <a:noFill/>
          </a:ln>
        </p:spPr>
        <p:txBody>
          <a:bodyPr spcFirstLastPara="1" wrap="square" lIns="182850" tIns="182850" rIns="182850" bIns="182850" anchor="ctr" anchorCtr="0">
            <a:noAutofit/>
          </a:bodyPr>
          <a:lstStyle/>
          <a:p>
            <a:endParaRPr sz="3600"/>
          </a:p>
        </p:txBody>
      </p:sp>
      <p:sp>
        <p:nvSpPr>
          <p:cNvPr id="494" name="Google Shape;494;p46"/>
          <p:cNvSpPr/>
          <p:nvPr/>
        </p:nvSpPr>
        <p:spPr>
          <a:xfrm>
            <a:off x="13295830" y="5734142"/>
            <a:ext cx="418800" cy="418800"/>
          </a:xfrm>
          <a:prstGeom prst="ellipse">
            <a:avLst/>
          </a:prstGeom>
          <a:solidFill>
            <a:srgbClr val="252525"/>
          </a:solidFill>
          <a:ln>
            <a:noFill/>
          </a:ln>
        </p:spPr>
        <p:txBody>
          <a:bodyPr spcFirstLastPara="1" wrap="square" lIns="182850" tIns="182850" rIns="182850" bIns="182850" anchor="ctr" anchorCtr="0">
            <a:noAutofit/>
          </a:bodyPr>
          <a:lstStyle/>
          <a:p>
            <a:endParaRPr sz="3600"/>
          </a:p>
        </p:txBody>
      </p:sp>
      <p:sp>
        <p:nvSpPr>
          <p:cNvPr id="496" name="Google Shape;496;p46"/>
          <p:cNvSpPr txBox="1">
            <a:spLocks noGrp="1"/>
          </p:cNvSpPr>
          <p:nvPr>
            <p:ph type="body" idx="4294967295"/>
          </p:nvPr>
        </p:nvSpPr>
        <p:spPr>
          <a:xfrm>
            <a:off x="7473044" y="7453728"/>
            <a:ext cx="2434200" cy="675600"/>
          </a:xfrm>
          <a:prstGeom prst="rect">
            <a:avLst/>
          </a:prstGeom>
        </p:spPr>
        <p:txBody>
          <a:bodyPr spcFirstLastPara="1" vert="horz" wrap="square" lIns="182850" tIns="182850" rIns="182850" bIns="182850" rtlCol="0" anchor="t" anchorCtr="0">
            <a:noAutofit/>
          </a:bodyPr>
          <a:lstStyle/>
          <a:p>
            <a:pPr marL="0" indent="0" algn="ctr">
              <a:spcBef>
                <a:spcPts val="0"/>
              </a:spcBef>
              <a:buNone/>
            </a:pPr>
            <a:r>
              <a:rPr lang="es" sz="4800" dirty="0">
                <a:solidFill>
                  <a:schemeClr val="lt1"/>
                </a:solidFill>
                <a:latin typeface="Montserrat ExtraBold"/>
                <a:ea typeface="Montserrat ExtraBold"/>
                <a:cs typeface="Montserrat ExtraBold"/>
                <a:sym typeface="Montserrat ExtraBold"/>
              </a:rPr>
              <a:t>2018</a:t>
            </a:r>
            <a:endParaRPr sz="4800" dirty="0">
              <a:solidFill>
                <a:schemeClr val="lt1"/>
              </a:solidFill>
              <a:latin typeface="Montserrat ExtraBold"/>
              <a:ea typeface="Montserrat ExtraBold"/>
              <a:cs typeface="Montserrat ExtraBold"/>
              <a:sym typeface="Montserrat ExtraBold"/>
            </a:endParaRPr>
          </a:p>
        </p:txBody>
      </p:sp>
      <p:sp>
        <p:nvSpPr>
          <p:cNvPr id="497" name="Google Shape;497;p46"/>
          <p:cNvSpPr txBox="1">
            <a:spLocks noGrp="1"/>
          </p:cNvSpPr>
          <p:nvPr>
            <p:ph type="body" idx="4294967295"/>
          </p:nvPr>
        </p:nvSpPr>
        <p:spPr>
          <a:xfrm>
            <a:off x="12288134" y="3367092"/>
            <a:ext cx="2434200" cy="675600"/>
          </a:xfrm>
          <a:prstGeom prst="rect">
            <a:avLst/>
          </a:prstGeom>
        </p:spPr>
        <p:txBody>
          <a:bodyPr spcFirstLastPara="1" vert="horz" wrap="square" lIns="182850" tIns="182850" rIns="182850" bIns="182850" rtlCol="0" anchor="t" anchorCtr="0">
            <a:noAutofit/>
          </a:bodyPr>
          <a:lstStyle/>
          <a:p>
            <a:pPr marL="0" indent="0" algn="ctr">
              <a:spcBef>
                <a:spcPts val="0"/>
              </a:spcBef>
              <a:buNone/>
            </a:pPr>
            <a:r>
              <a:rPr lang="es" sz="4800" dirty="0">
                <a:solidFill>
                  <a:schemeClr val="lt1"/>
                </a:solidFill>
                <a:latin typeface="Montserrat ExtraBold"/>
                <a:ea typeface="Montserrat ExtraBold"/>
                <a:cs typeface="Montserrat ExtraBold"/>
                <a:sym typeface="Montserrat ExtraBold"/>
              </a:rPr>
              <a:t>2019</a:t>
            </a:r>
            <a:endParaRPr sz="4800" dirty="0">
              <a:solidFill>
                <a:schemeClr val="lt1"/>
              </a:solidFill>
              <a:latin typeface="Montserrat ExtraBold"/>
              <a:ea typeface="Montserrat ExtraBold"/>
              <a:cs typeface="Montserrat ExtraBold"/>
              <a:sym typeface="Montserrat ExtraBold"/>
            </a:endParaRPr>
          </a:p>
        </p:txBody>
      </p:sp>
      <p:sp>
        <p:nvSpPr>
          <p:cNvPr id="499" name="Google Shape;499;p46"/>
          <p:cNvSpPr txBox="1">
            <a:spLocks noGrp="1"/>
          </p:cNvSpPr>
          <p:nvPr>
            <p:ph type="title"/>
          </p:nvPr>
        </p:nvSpPr>
        <p:spPr>
          <a:xfrm>
            <a:off x="821350" y="750800"/>
            <a:ext cx="7579200" cy="1179744"/>
          </a:xfrm>
          <a:prstGeom prst="rect">
            <a:avLst/>
          </a:prstGeom>
        </p:spPr>
        <p:txBody>
          <a:bodyPr spcFirstLastPara="1" vert="horz" wrap="square" lIns="182850" tIns="182850" rIns="182850" bIns="182850" rtlCol="0" anchor="b" anchorCtr="0">
            <a:noAutofit/>
          </a:bodyPr>
          <a:lstStyle/>
          <a:p>
            <a:pPr algn="l"/>
            <a:endParaRPr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96">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6">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7">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5">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4">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84">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84">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84">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8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 grpId="0" build="p"/>
      <p:bldP spid="483" grpId="0" build="p"/>
      <p:bldP spid="484" grpId="0" build="p"/>
      <p:bldP spid="485" grpId="0" build="p"/>
      <p:bldP spid="486" grpId="0" build="p"/>
      <p:bldP spid="487" grpId="0" build="p"/>
      <p:bldP spid="490" grpId="0" build="p"/>
      <p:bldP spid="496" grpId="0" build="p"/>
      <p:bldP spid="497"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179"/>
        <p:cNvGrpSpPr/>
        <p:nvPr/>
      </p:nvGrpSpPr>
      <p:grpSpPr>
        <a:xfrm>
          <a:off x="0" y="0"/>
          <a:ext cx="0" cy="0"/>
          <a:chOff x="0" y="0"/>
          <a:chExt cx="0" cy="0"/>
        </a:xfrm>
      </p:grpSpPr>
      <p:sp>
        <p:nvSpPr>
          <p:cNvPr id="3" name="Rectangle 2">
            <a:extLst>
              <a:ext uri="{FF2B5EF4-FFF2-40B4-BE49-F238E27FC236}">
                <a16:creationId xmlns:a16="http://schemas.microsoft.com/office/drawing/2014/main" id="{915808FB-F6D9-0158-A8E3-0164C04DB73E}"/>
              </a:ext>
            </a:extLst>
          </p:cNvPr>
          <p:cNvSpPr/>
          <p:nvPr/>
        </p:nvSpPr>
        <p:spPr>
          <a:xfrm>
            <a:off x="-406400" y="0"/>
            <a:ext cx="18694400" cy="10287000"/>
          </a:xfrm>
          <a:prstGeom prst="rect">
            <a:avLst/>
          </a:prstGeom>
          <a:solidFill>
            <a:srgbClr val="002060">
              <a:alpha val="8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dirty="0">
              <a:latin typeface="Abadi" panose="020B0604020104020204" pitchFamily="34" charset="0"/>
            </a:endParaRPr>
          </a:p>
        </p:txBody>
      </p:sp>
      <p:sp>
        <p:nvSpPr>
          <p:cNvPr id="181" name="Google Shape;181;p28"/>
          <p:cNvSpPr txBox="1">
            <a:spLocks noGrp="1"/>
          </p:cNvSpPr>
          <p:nvPr>
            <p:ph type="subTitle" idx="1"/>
          </p:nvPr>
        </p:nvSpPr>
        <p:spPr>
          <a:xfrm>
            <a:off x="381000" y="2781300"/>
            <a:ext cx="16368485" cy="6055700"/>
          </a:xfrm>
          <a:prstGeom prst="rect">
            <a:avLst/>
          </a:prstGeom>
        </p:spPr>
        <p:txBody>
          <a:bodyPr spcFirstLastPara="1" vert="horz" wrap="square" lIns="182850" tIns="182850" rIns="182850" bIns="182850" rtlCol="0" anchor="ctr" anchorCtr="0">
            <a:noAutofit/>
          </a:bodyPr>
          <a:lstStyle/>
          <a:p>
            <a:pPr marL="0" indent="0" algn="just">
              <a:lnSpc>
                <a:spcPct val="150000"/>
              </a:lnSpc>
              <a:spcBef>
                <a:spcPts val="1200"/>
              </a:spcBef>
              <a:buClr>
                <a:schemeClr val="bg1"/>
              </a:buClr>
              <a:buSzPts val="1100"/>
            </a:pPr>
            <a:r>
              <a:rPr lang="en-US" sz="4000" b="1" u="sng"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Judgment in GST for Plotting Scheme </a:t>
            </a:r>
          </a:p>
          <a:p>
            <a:pPr marL="0" indent="0" algn="just">
              <a:spcBef>
                <a:spcPts val="1200"/>
              </a:spcBef>
              <a:buClr>
                <a:schemeClr val="bg1"/>
              </a:buClr>
              <a:buSzPts val="1100"/>
            </a:pP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MUNJAAL MANISHBHAI BHATT [2022 (62) G.S.T.L. 262 (Guj.)]</a:t>
            </a:r>
          </a:p>
          <a:p>
            <a:pPr marL="571500" indent="-571500" algn="just">
              <a:lnSpc>
                <a:spcPct val="150000"/>
              </a:lnSpc>
              <a:spcBef>
                <a:spcPts val="1200"/>
              </a:spcBef>
              <a:buClr>
                <a:schemeClr val="bg1"/>
              </a:buClr>
              <a:buSzPts val="1100"/>
              <a:buFont typeface="Wingdings" panose="05000000000000000000" pitchFamily="2" charset="2"/>
              <a:buChar char="§"/>
            </a:pPr>
            <a:r>
              <a:rPr lang="en-US"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“122. In the result, the impugned </a:t>
            </a:r>
            <a:r>
              <a:rPr lang="en-US" i="1" dirty="0" err="1">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Paragpragh</a:t>
            </a:r>
            <a:r>
              <a:rPr lang="en-US"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 2 of the Notification No. 11/2017-Central Tax (Rate) dated 28.6.2017 and identical notification under the Gujarat Goods and Services Tax Act, 2017, </a:t>
            </a:r>
            <a:r>
              <a:rPr lang="en-US" i="1" u="sng"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which provide for a mandatory fixed rate of deduction of 1/3rd of total consideration towards the value of land is ultra-vires the provisions as well as the scheme of the GST Acts</a:t>
            </a:r>
            <a:r>
              <a:rPr lang="en-US"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 Application of such mandatory uniform rate of deduction is </a:t>
            </a:r>
            <a:r>
              <a:rPr lang="en-US" i="1" u="sng"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discriminatory, arbitrary and violative of Article 14 </a:t>
            </a:r>
            <a:r>
              <a:rPr lang="en-US"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of the Constitution of India.</a:t>
            </a:r>
            <a:r>
              <a:rPr lang="en-US" sz="4000"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a:t>
            </a:r>
          </a:p>
        </p:txBody>
      </p:sp>
      <p:sp>
        <p:nvSpPr>
          <p:cNvPr id="182" name="Google Shape;182;p28"/>
          <p:cNvSpPr txBox="1">
            <a:spLocks noGrp="1"/>
          </p:cNvSpPr>
          <p:nvPr>
            <p:ph type="body" idx="4294967295"/>
          </p:nvPr>
        </p:nvSpPr>
        <p:spPr>
          <a:xfrm>
            <a:off x="624114" y="684902"/>
            <a:ext cx="16368485" cy="1905000"/>
          </a:xfrm>
          <a:prstGeom prst="rect">
            <a:avLst/>
          </a:prstGeom>
        </p:spPr>
        <p:txBody>
          <a:bodyPr spcFirstLastPara="1" vert="horz" wrap="square" lIns="182850" tIns="182850" rIns="182850" bIns="182850" rtlCol="0" anchor="t" anchorCtr="0">
            <a:noAutofit/>
          </a:bodyPr>
          <a:lstStyle/>
          <a:p>
            <a:pPr marL="0" indent="0">
              <a:spcBef>
                <a:spcPts val="0"/>
              </a:spcBef>
              <a:buNone/>
            </a:pPr>
            <a:r>
              <a:rPr lang="en-IN" sz="4800" dirty="0">
                <a:solidFill>
                  <a:srgbClr val="90CCFA"/>
                </a:solidFill>
                <a:latin typeface="Montserrat ExtraBold"/>
                <a:ea typeface="Montserrat ExtraBold"/>
                <a:cs typeface="Montserrat ExtraBold"/>
                <a:sym typeface="Montserrat ExtraBold"/>
              </a:rPr>
              <a:t>I</a:t>
            </a:r>
            <a:r>
              <a:rPr lang="es" sz="4800" dirty="0">
                <a:solidFill>
                  <a:srgbClr val="90CCFA"/>
                </a:solidFill>
                <a:latin typeface="Montserrat ExtraBold"/>
                <a:ea typeface="Montserrat ExtraBold"/>
                <a:cs typeface="Montserrat ExtraBold"/>
                <a:sym typeface="Montserrat ExtraBold"/>
              </a:rPr>
              <a:t>s 1/3 Valuation for Land Mandatory for Flats?</a:t>
            </a:r>
          </a:p>
          <a:p>
            <a:pPr marL="0" indent="0">
              <a:spcBef>
                <a:spcPts val="0"/>
              </a:spcBef>
              <a:buNone/>
            </a:pPr>
            <a:r>
              <a:rPr lang="es" sz="4800" dirty="0">
                <a:solidFill>
                  <a:srgbClr val="90CCFA"/>
                </a:solidFill>
                <a:latin typeface="Montserrat ExtraBold"/>
                <a:ea typeface="Montserrat ExtraBold"/>
                <a:cs typeface="Montserrat ExtraBold"/>
                <a:sym typeface="Montserrat ExtraBold"/>
              </a:rPr>
              <a:t> </a:t>
            </a:r>
            <a:endParaRPr sz="4800" dirty="0">
              <a:solidFill>
                <a:srgbClr val="90CCFA"/>
              </a:solidFill>
              <a:highlight>
                <a:srgbClr val="FFFFFF"/>
              </a:highlight>
              <a:latin typeface="Montserrat ExtraBold"/>
              <a:ea typeface="Montserrat ExtraBold"/>
              <a:cs typeface="Montserrat ExtraBold"/>
              <a:sym typeface="Montserrat ExtraBold"/>
            </a:endParaRPr>
          </a:p>
        </p:txBody>
      </p:sp>
    </p:spTree>
    <p:extLst>
      <p:ext uri="{BB962C8B-B14F-4D97-AF65-F5344CB8AC3E}">
        <p14:creationId xmlns:p14="http://schemas.microsoft.com/office/powerpoint/2010/main" val="3842125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179"/>
        <p:cNvGrpSpPr/>
        <p:nvPr/>
      </p:nvGrpSpPr>
      <p:grpSpPr>
        <a:xfrm>
          <a:off x="0" y="0"/>
          <a:ext cx="0" cy="0"/>
          <a:chOff x="0" y="0"/>
          <a:chExt cx="0" cy="0"/>
        </a:xfrm>
      </p:grpSpPr>
      <p:sp>
        <p:nvSpPr>
          <p:cNvPr id="3" name="Rectangle 2">
            <a:extLst>
              <a:ext uri="{FF2B5EF4-FFF2-40B4-BE49-F238E27FC236}">
                <a16:creationId xmlns:a16="http://schemas.microsoft.com/office/drawing/2014/main" id="{915808FB-F6D9-0158-A8E3-0164C04DB73E}"/>
              </a:ext>
            </a:extLst>
          </p:cNvPr>
          <p:cNvSpPr/>
          <p:nvPr/>
        </p:nvSpPr>
        <p:spPr>
          <a:xfrm>
            <a:off x="-406400" y="0"/>
            <a:ext cx="18694400" cy="10287000"/>
          </a:xfrm>
          <a:prstGeom prst="rect">
            <a:avLst/>
          </a:prstGeom>
          <a:solidFill>
            <a:srgbClr val="002060">
              <a:alpha val="8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dirty="0">
              <a:latin typeface="Abadi" panose="020B0604020104020204" pitchFamily="34" charset="0"/>
            </a:endParaRPr>
          </a:p>
        </p:txBody>
      </p:sp>
      <p:sp>
        <p:nvSpPr>
          <p:cNvPr id="181" name="Google Shape;181;p28"/>
          <p:cNvSpPr txBox="1">
            <a:spLocks noGrp="1"/>
          </p:cNvSpPr>
          <p:nvPr>
            <p:ph type="subTitle" idx="1"/>
          </p:nvPr>
        </p:nvSpPr>
        <p:spPr>
          <a:xfrm>
            <a:off x="406400" y="1943100"/>
            <a:ext cx="16368485" cy="6055700"/>
          </a:xfrm>
          <a:prstGeom prst="rect">
            <a:avLst/>
          </a:prstGeom>
        </p:spPr>
        <p:txBody>
          <a:bodyPr spcFirstLastPara="1" vert="horz" wrap="square" lIns="182850" tIns="182850" rIns="182850" bIns="182850" rtlCol="0" anchor="ctr" anchorCtr="0">
            <a:noAutofit/>
          </a:bodyPr>
          <a:lstStyle/>
          <a:p>
            <a:pPr marL="571500" indent="-571500" algn="just">
              <a:lnSpc>
                <a:spcPct val="150000"/>
              </a:lnSpc>
              <a:spcBef>
                <a:spcPts val="1200"/>
              </a:spcBef>
              <a:buClr>
                <a:schemeClr val="bg1"/>
              </a:buClr>
              <a:buSzPts val="1100"/>
              <a:buFont typeface="Wingdings" panose="05000000000000000000" pitchFamily="2" charset="2"/>
              <a:buChar char="§"/>
            </a:pPr>
            <a:endParaRPr lang="en-US" sz="4000"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endParaRPr>
          </a:p>
          <a:p>
            <a:pPr marL="0" indent="0" algn="just">
              <a:spcBef>
                <a:spcPts val="1200"/>
              </a:spcBef>
              <a:buClr>
                <a:schemeClr val="bg1"/>
              </a:buClr>
              <a:buSzPts val="1100"/>
            </a:pP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MUNJAAL MANISHBHAI BHATT [2022 (62) G.S.T.L. 262 (Guj.)]</a:t>
            </a:r>
          </a:p>
          <a:p>
            <a:pPr marL="0" indent="0" algn="just">
              <a:spcBef>
                <a:spcPts val="1200"/>
              </a:spcBef>
              <a:buClr>
                <a:schemeClr val="bg1"/>
              </a:buClr>
              <a:buSzPts val="1100"/>
            </a:pPr>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endParaRPr>
          </a:p>
          <a:p>
            <a:pPr marL="571500" indent="-571500" algn="just">
              <a:lnSpc>
                <a:spcPct val="150000"/>
              </a:lnSpc>
              <a:spcBef>
                <a:spcPts val="1200"/>
              </a:spcBef>
              <a:buClr>
                <a:schemeClr val="bg1"/>
              </a:buClr>
              <a:buSzPts val="1100"/>
              <a:buFont typeface="Wingdings" panose="05000000000000000000" pitchFamily="2" charset="2"/>
              <a:buChar char="§"/>
            </a:pPr>
            <a:r>
              <a:rPr lang="en-US" sz="4000"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“103. Moreover t</a:t>
            </a:r>
            <a:r>
              <a:rPr lang="en-US" sz="4000" b="1"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here is no distinction made </a:t>
            </a: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(in notification*)</a:t>
            </a:r>
            <a:r>
              <a:rPr lang="en-US" sz="4000"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 </a:t>
            </a:r>
            <a:r>
              <a:rPr lang="en-US" sz="4000" b="1"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even between a flat and bungalow</a:t>
            </a:r>
            <a:r>
              <a:rPr lang="en-US" sz="4000"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 While a flat would have number of floors and the transfer would only be undivided share in land, the same deduction which is available on supply of flats is made available on supply of bungalows without any regard to the vast different factual aspects.”</a:t>
            </a:r>
          </a:p>
          <a:p>
            <a:pPr marL="0" indent="0" algn="just">
              <a:lnSpc>
                <a:spcPct val="150000"/>
              </a:lnSpc>
              <a:spcBef>
                <a:spcPts val="1200"/>
              </a:spcBef>
              <a:buClr>
                <a:schemeClr val="bg1"/>
              </a:buClr>
              <a:buSzPts val="1100"/>
            </a:pPr>
            <a:r>
              <a:rPr lang="en-US" sz="4000"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 </a:t>
            </a:r>
            <a:r>
              <a:rPr lang="en-US" sz="3200"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Emphasis supplied</a:t>
            </a:r>
            <a:endParaRPr lang="en-US" sz="4000"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endParaRPr>
          </a:p>
        </p:txBody>
      </p:sp>
      <p:sp>
        <p:nvSpPr>
          <p:cNvPr id="182" name="Google Shape;182;p28"/>
          <p:cNvSpPr txBox="1">
            <a:spLocks noGrp="1"/>
          </p:cNvSpPr>
          <p:nvPr>
            <p:ph type="body" idx="4294967295"/>
          </p:nvPr>
        </p:nvSpPr>
        <p:spPr>
          <a:xfrm>
            <a:off x="624114" y="684902"/>
            <a:ext cx="16368485" cy="1905000"/>
          </a:xfrm>
          <a:prstGeom prst="rect">
            <a:avLst/>
          </a:prstGeom>
        </p:spPr>
        <p:txBody>
          <a:bodyPr spcFirstLastPara="1" vert="horz" wrap="square" lIns="182850" tIns="182850" rIns="182850" bIns="182850" rtlCol="0" anchor="t" anchorCtr="0">
            <a:noAutofit/>
          </a:bodyPr>
          <a:lstStyle/>
          <a:p>
            <a:pPr marL="0" indent="0">
              <a:spcBef>
                <a:spcPts val="0"/>
              </a:spcBef>
              <a:buNone/>
            </a:pPr>
            <a:r>
              <a:rPr lang="en-IN" sz="4800" dirty="0">
                <a:solidFill>
                  <a:srgbClr val="90CCFA"/>
                </a:solidFill>
                <a:latin typeface="Montserrat ExtraBold"/>
                <a:ea typeface="Montserrat ExtraBold"/>
                <a:cs typeface="Montserrat ExtraBold"/>
                <a:sym typeface="Montserrat ExtraBold"/>
              </a:rPr>
              <a:t>I</a:t>
            </a:r>
            <a:r>
              <a:rPr lang="es" sz="4800" dirty="0">
                <a:solidFill>
                  <a:srgbClr val="90CCFA"/>
                </a:solidFill>
                <a:latin typeface="Montserrat ExtraBold"/>
                <a:ea typeface="Montserrat ExtraBold"/>
                <a:cs typeface="Montserrat ExtraBold"/>
                <a:sym typeface="Montserrat ExtraBold"/>
              </a:rPr>
              <a:t>s 1/3 Valuation for Land Mandatory for Flats?</a:t>
            </a:r>
          </a:p>
          <a:p>
            <a:pPr marL="0" indent="0">
              <a:spcBef>
                <a:spcPts val="0"/>
              </a:spcBef>
              <a:buNone/>
            </a:pPr>
            <a:r>
              <a:rPr lang="es" sz="4800" dirty="0">
                <a:solidFill>
                  <a:srgbClr val="90CCFA"/>
                </a:solidFill>
                <a:latin typeface="Montserrat ExtraBold"/>
                <a:ea typeface="Montserrat ExtraBold"/>
                <a:cs typeface="Montserrat ExtraBold"/>
                <a:sym typeface="Montserrat ExtraBold"/>
              </a:rPr>
              <a:t> </a:t>
            </a:r>
            <a:endParaRPr sz="4800" dirty="0">
              <a:solidFill>
                <a:srgbClr val="90CCFA"/>
              </a:solidFill>
              <a:highlight>
                <a:srgbClr val="FFFFFF"/>
              </a:highlight>
              <a:latin typeface="Montserrat ExtraBold"/>
              <a:ea typeface="Montserrat ExtraBold"/>
              <a:cs typeface="Montserrat ExtraBold"/>
              <a:sym typeface="Montserrat ExtraBold"/>
            </a:endParaRPr>
          </a:p>
        </p:txBody>
      </p:sp>
    </p:spTree>
    <p:extLst>
      <p:ext uri="{BB962C8B-B14F-4D97-AF65-F5344CB8AC3E}">
        <p14:creationId xmlns:p14="http://schemas.microsoft.com/office/powerpoint/2010/main" val="1839409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179"/>
        <p:cNvGrpSpPr/>
        <p:nvPr/>
      </p:nvGrpSpPr>
      <p:grpSpPr>
        <a:xfrm>
          <a:off x="0" y="0"/>
          <a:ext cx="0" cy="0"/>
          <a:chOff x="0" y="0"/>
          <a:chExt cx="0" cy="0"/>
        </a:xfrm>
      </p:grpSpPr>
      <p:sp>
        <p:nvSpPr>
          <p:cNvPr id="3" name="Rectangle 2">
            <a:extLst>
              <a:ext uri="{FF2B5EF4-FFF2-40B4-BE49-F238E27FC236}">
                <a16:creationId xmlns:a16="http://schemas.microsoft.com/office/drawing/2014/main" id="{915808FB-F6D9-0158-A8E3-0164C04DB73E}"/>
              </a:ext>
            </a:extLst>
          </p:cNvPr>
          <p:cNvSpPr/>
          <p:nvPr/>
        </p:nvSpPr>
        <p:spPr>
          <a:xfrm>
            <a:off x="-406400" y="0"/>
            <a:ext cx="18694400" cy="10287000"/>
          </a:xfrm>
          <a:prstGeom prst="rect">
            <a:avLst/>
          </a:prstGeom>
          <a:solidFill>
            <a:srgbClr val="002060">
              <a:alpha val="8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dirty="0">
              <a:latin typeface="Abadi" panose="020B0604020104020204" pitchFamily="34" charset="0"/>
            </a:endParaRPr>
          </a:p>
        </p:txBody>
      </p:sp>
      <p:sp>
        <p:nvSpPr>
          <p:cNvPr id="181" name="Google Shape;181;p28"/>
          <p:cNvSpPr txBox="1">
            <a:spLocks noGrp="1"/>
          </p:cNvSpPr>
          <p:nvPr>
            <p:ph type="subTitle" idx="1"/>
          </p:nvPr>
        </p:nvSpPr>
        <p:spPr>
          <a:xfrm>
            <a:off x="232226" y="2797822"/>
            <a:ext cx="17068800" cy="6055700"/>
          </a:xfrm>
          <a:prstGeom prst="rect">
            <a:avLst/>
          </a:prstGeom>
        </p:spPr>
        <p:txBody>
          <a:bodyPr spcFirstLastPara="1" vert="horz" wrap="square" lIns="182850" tIns="182850" rIns="182850" bIns="182850" rtlCol="0" anchor="ctr" anchorCtr="0">
            <a:noAutofit/>
          </a:bodyPr>
          <a:lstStyle/>
          <a:p>
            <a:pPr marL="571500" indent="-571500" algn="just">
              <a:lnSpc>
                <a:spcPct val="150000"/>
              </a:lnSpc>
              <a:spcBef>
                <a:spcPts val="1200"/>
              </a:spcBef>
              <a:buClr>
                <a:schemeClr val="bg1"/>
              </a:buClr>
              <a:buSzPts val="1100"/>
              <a:buFont typeface="Wingdings" panose="05000000000000000000" pitchFamily="2" charset="2"/>
              <a:buChar char="§"/>
            </a:pPr>
            <a:r>
              <a:rPr lang="en-US" sz="4000"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If charges are determinable and known, such mechanism is optional.  </a:t>
            </a:r>
            <a:r>
              <a:rPr lang="en-US" sz="4000" b="1"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Wipro Ltd. V/s. </a:t>
            </a:r>
            <a:r>
              <a:rPr lang="en-US" sz="4000" b="1" i="1" dirty="0" err="1">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Ast</a:t>
            </a:r>
            <a:r>
              <a:rPr lang="en-US" sz="4000" b="1"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 Com. of Customs &amp; Others</a:t>
            </a:r>
            <a:r>
              <a:rPr lang="en-US" sz="4000"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 (SC Dt 16/04/2015)</a:t>
            </a:r>
          </a:p>
          <a:p>
            <a:pPr marL="571500" indent="-571500" algn="just">
              <a:lnSpc>
                <a:spcPct val="150000"/>
              </a:lnSpc>
              <a:spcBef>
                <a:spcPts val="1200"/>
              </a:spcBef>
              <a:buClr>
                <a:schemeClr val="bg1"/>
              </a:buClr>
              <a:buSzPts val="1100"/>
              <a:buFont typeface="Wingdings" panose="05000000000000000000" pitchFamily="2" charset="2"/>
              <a:buChar char="§"/>
            </a:pPr>
            <a:r>
              <a:rPr lang="en-US" sz="4000"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Similar Judgments in various law like Customs, Excise, Service Tax, VAT etc. </a:t>
            </a:r>
          </a:p>
          <a:p>
            <a:pPr marL="571500" indent="-571500" algn="just">
              <a:lnSpc>
                <a:spcPct val="150000"/>
              </a:lnSpc>
              <a:spcBef>
                <a:spcPts val="1200"/>
              </a:spcBef>
              <a:buClr>
                <a:schemeClr val="bg1"/>
              </a:buClr>
              <a:buSzPts val="1100"/>
              <a:buFont typeface="Wingdings" panose="05000000000000000000" pitchFamily="2" charset="2"/>
              <a:buChar char="§"/>
            </a:pPr>
            <a:r>
              <a:rPr lang="en-US" sz="4000"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Same ratio may be applied to flats also. </a:t>
            </a:r>
            <a:endParaRPr lang="en-US" sz="4000"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endParaRPr>
          </a:p>
          <a:p>
            <a:pPr marL="571500" indent="-571500" algn="just">
              <a:lnSpc>
                <a:spcPct val="150000"/>
              </a:lnSpc>
              <a:spcBef>
                <a:spcPts val="1200"/>
              </a:spcBef>
              <a:buClr>
                <a:schemeClr val="bg1"/>
              </a:buClr>
              <a:buSzPts val="1100"/>
              <a:buFont typeface="Wingdings" panose="05000000000000000000" pitchFamily="2" charset="2"/>
              <a:buChar char="§"/>
            </a:pPr>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endParaRPr>
          </a:p>
        </p:txBody>
      </p:sp>
      <p:sp>
        <p:nvSpPr>
          <p:cNvPr id="182" name="Google Shape;182;p28"/>
          <p:cNvSpPr txBox="1">
            <a:spLocks noGrp="1"/>
          </p:cNvSpPr>
          <p:nvPr>
            <p:ph type="body" idx="4294967295"/>
          </p:nvPr>
        </p:nvSpPr>
        <p:spPr>
          <a:xfrm>
            <a:off x="624114" y="684902"/>
            <a:ext cx="16139885" cy="1905000"/>
          </a:xfrm>
          <a:prstGeom prst="rect">
            <a:avLst/>
          </a:prstGeom>
        </p:spPr>
        <p:txBody>
          <a:bodyPr spcFirstLastPara="1" vert="horz" wrap="square" lIns="182850" tIns="182850" rIns="182850" bIns="182850" rtlCol="0" anchor="t" anchorCtr="0">
            <a:noAutofit/>
          </a:bodyPr>
          <a:lstStyle/>
          <a:p>
            <a:pPr marL="0" indent="0">
              <a:spcBef>
                <a:spcPts val="0"/>
              </a:spcBef>
              <a:buNone/>
            </a:pPr>
            <a:r>
              <a:rPr lang="en-IN" sz="4800" dirty="0">
                <a:solidFill>
                  <a:srgbClr val="90CCFA"/>
                </a:solidFill>
                <a:latin typeface="Montserrat ExtraBold"/>
                <a:ea typeface="Montserrat ExtraBold"/>
                <a:cs typeface="Montserrat ExtraBold"/>
                <a:sym typeface="Montserrat ExtraBold"/>
              </a:rPr>
              <a:t>I</a:t>
            </a:r>
            <a:r>
              <a:rPr lang="es" sz="4800" dirty="0">
                <a:solidFill>
                  <a:srgbClr val="90CCFA"/>
                </a:solidFill>
                <a:latin typeface="Montserrat ExtraBold"/>
                <a:ea typeface="Montserrat ExtraBold"/>
                <a:cs typeface="Montserrat ExtraBold"/>
                <a:sym typeface="Montserrat ExtraBold"/>
              </a:rPr>
              <a:t>s 1/3 Valuation for Land Mandatory for Flats?</a:t>
            </a:r>
          </a:p>
          <a:p>
            <a:pPr marL="0" indent="0">
              <a:spcBef>
                <a:spcPts val="0"/>
              </a:spcBef>
              <a:buNone/>
            </a:pPr>
            <a:r>
              <a:rPr lang="es" sz="4800" dirty="0">
                <a:solidFill>
                  <a:srgbClr val="90CCFA"/>
                </a:solidFill>
                <a:latin typeface="Montserrat ExtraBold"/>
                <a:ea typeface="Montserrat ExtraBold"/>
                <a:cs typeface="Montserrat ExtraBold"/>
                <a:sym typeface="Montserrat ExtraBold"/>
              </a:rPr>
              <a:t> </a:t>
            </a:r>
            <a:endParaRPr sz="4800" dirty="0">
              <a:solidFill>
                <a:srgbClr val="90CCFA"/>
              </a:solidFill>
              <a:highlight>
                <a:srgbClr val="FFFFFF"/>
              </a:highlight>
              <a:latin typeface="Montserrat ExtraBold"/>
              <a:ea typeface="Montserrat ExtraBold"/>
              <a:cs typeface="Montserrat ExtraBold"/>
              <a:sym typeface="Montserrat ExtraBold"/>
            </a:endParaRPr>
          </a:p>
        </p:txBody>
      </p:sp>
    </p:spTree>
    <p:extLst>
      <p:ext uri="{BB962C8B-B14F-4D97-AF65-F5344CB8AC3E}">
        <p14:creationId xmlns:p14="http://schemas.microsoft.com/office/powerpoint/2010/main" val="1073613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IN"/>
          </a:p>
        </p:txBody>
      </p:sp>
      <p:grpSp>
        <p:nvGrpSpPr>
          <p:cNvPr id="3" name="Group 3"/>
          <p:cNvGrpSpPr/>
          <p:nvPr/>
        </p:nvGrpSpPr>
        <p:grpSpPr>
          <a:xfrm>
            <a:off x="0" y="3455789"/>
            <a:ext cx="3579191" cy="3230761"/>
            <a:chOff x="0" y="-38100"/>
            <a:chExt cx="942668" cy="850900"/>
          </a:xfrm>
        </p:grpSpPr>
        <p:sp>
          <p:nvSpPr>
            <p:cNvPr id="4" name="Freeform 4"/>
            <p:cNvSpPr/>
            <p:nvPr/>
          </p:nvSpPr>
          <p:spPr>
            <a:xfrm>
              <a:off x="23915" y="0"/>
              <a:ext cx="918753" cy="812800"/>
            </a:xfrm>
            <a:custGeom>
              <a:avLst/>
              <a:gdLst/>
              <a:ahLst/>
              <a:cxnLst/>
              <a:rect l="l" t="t" r="r" b="b"/>
              <a:pathLst>
                <a:path w="918753" h="812800">
                  <a:moveTo>
                    <a:pt x="0" y="0"/>
                  </a:moveTo>
                  <a:lnTo>
                    <a:pt x="918753" y="0"/>
                  </a:lnTo>
                  <a:lnTo>
                    <a:pt x="918753" y="812800"/>
                  </a:lnTo>
                  <a:lnTo>
                    <a:pt x="0" y="812800"/>
                  </a:lnTo>
                  <a:close/>
                </a:path>
              </a:pathLst>
            </a:custGeom>
            <a:solidFill>
              <a:srgbClr val="84A6C2">
                <a:alpha val="86667"/>
              </a:srgbClr>
            </a:solidFill>
          </p:spPr>
          <p:txBody>
            <a:bodyPr/>
            <a:lstStyle/>
            <a:p>
              <a:endParaRPr lang="en-IN" dirty="0"/>
            </a:p>
          </p:txBody>
        </p:sp>
        <p:sp>
          <p:nvSpPr>
            <p:cNvPr id="5" name="TextBox 5"/>
            <p:cNvSpPr txBox="1"/>
            <p:nvPr/>
          </p:nvSpPr>
          <p:spPr>
            <a:xfrm>
              <a:off x="0" y="-38100"/>
              <a:ext cx="918753"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3937244" y="3600450"/>
            <a:ext cx="10413512" cy="3086100"/>
            <a:chOff x="0" y="0"/>
            <a:chExt cx="2742653" cy="812800"/>
          </a:xfrm>
        </p:grpSpPr>
        <p:sp>
          <p:nvSpPr>
            <p:cNvPr id="7" name="Freeform 7"/>
            <p:cNvSpPr/>
            <p:nvPr/>
          </p:nvSpPr>
          <p:spPr>
            <a:xfrm>
              <a:off x="0" y="0"/>
              <a:ext cx="2742654" cy="812800"/>
            </a:xfrm>
            <a:custGeom>
              <a:avLst/>
              <a:gdLst/>
              <a:ahLst/>
              <a:cxnLst/>
              <a:rect l="l" t="t" r="r" b="b"/>
              <a:pathLst>
                <a:path w="2742654" h="812800">
                  <a:moveTo>
                    <a:pt x="0" y="0"/>
                  </a:moveTo>
                  <a:lnTo>
                    <a:pt x="2742654" y="0"/>
                  </a:lnTo>
                  <a:lnTo>
                    <a:pt x="2742654" y="812800"/>
                  </a:lnTo>
                  <a:lnTo>
                    <a:pt x="0" y="812800"/>
                  </a:lnTo>
                  <a:close/>
                </a:path>
              </a:pathLst>
            </a:custGeom>
            <a:solidFill>
              <a:srgbClr val="84A6C2">
                <a:alpha val="86667"/>
              </a:srgbClr>
            </a:solidFill>
          </p:spPr>
          <p:txBody>
            <a:bodyPr/>
            <a:lstStyle/>
            <a:p>
              <a:endParaRPr lang="en-IN"/>
            </a:p>
          </p:txBody>
        </p:sp>
        <p:sp>
          <p:nvSpPr>
            <p:cNvPr id="8" name="TextBox 8"/>
            <p:cNvSpPr txBox="1"/>
            <p:nvPr/>
          </p:nvSpPr>
          <p:spPr>
            <a:xfrm>
              <a:off x="0" y="-38100"/>
              <a:ext cx="2742653" cy="850900"/>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4228946" y="4214755"/>
            <a:ext cx="9830107" cy="1614545"/>
          </a:xfrm>
          <a:prstGeom prst="rect">
            <a:avLst/>
          </a:prstGeom>
        </p:spPr>
        <p:txBody>
          <a:bodyPr wrap="square" lIns="0" tIns="0" rIns="0" bIns="0" rtlCol="0" anchor="t">
            <a:spAutoFit/>
          </a:bodyPr>
          <a:lstStyle/>
          <a:p>
            <a:pPr algn="ctr">
              <a:lnSpc>
                <a:spcPts val="13809"/>
              </a:lnSpc>
            </a:pPr>
            <a:r>
              <a:rPr lang="en-US" sz="8000" dirty="0">
                <a:solidFill>
                  <a:srgbClr val="FFFFFF"/>
                </a:solidFill>
                <a:latin typeface="Poppins Bold"/>
              </a:rPr>
              <a:t>Plotting</a:t>
            </a:r>
          </a:p>
        </p:txBody>
      </p:sp>
      <p:sp>
        <p:nvSpPr>
          <p:cNvPr id="14" name="TextBox 13">
            <a:extLst>
              <a:ext uri="{FF2B5EF4-FFF2-40B4-BE49-F238E27FC236}">
                <a16:creationId xmlns:a16="http://schemas.microsoft.com/office/drawing/2014/main" id="{36E8C939-303E-D637-BFA6-BB4D74542576}"/>
              </a:ext>
            </a:extLst>
          </p:cNvPr>
          <p:cNvSpPr txBox="1"/>
          <p:nvPr/>
        </p:nvSpPr>
        <p:spPr>
          <a:xfrm>
            <a:off x="1263496" y="4420225"/>
            <a:ext cx="1555904" cy="1446550"/>
          </a:xfrm>
          <a:prstGeom prst="rect">
            <a:avLst/>
          </a:prstGeom>
          <a:noFill/>
        </p:spPr>
        <p:txBody>
          <a:bodyPr wrap="square" rtlCol="0">
            <a:spAutoFit/>
          </a:bodyPr>
          <a:lstStyle/>
          <a:p>
            <a:r>
              <a:rPr lang="en-US" sz="8800" dirty="0">
                <a:solidFill>
                  <a:schemeClr val="bg1"/>
                </a:solidFill>
                <a:latin typeface="Poppins Bold" panose="00000800000000000000" charset="0"/>
                <a:cs typeface="Poppins Bold" panose="00000800000000000000" charset="0"/>
              </a:rPr>
              <a:t>4.</a:t>
            </a:r>
            <a:endParaRPr lang="en-IN" sz="8800" dirty="0">
              <a:solidFill>
                <a:schemeClr val="bg1"/>
              </a:solidFill>
              <a:latin typeface="Poppins Bold" panose="00000800000000000000" charset="0"/>
              <a:cs typeface="Poppins Bold" panose="00000800000000000000" charset="0"/>
            </a:endParaRPr>
          </a:p>
        </p:txBody>
      </p:sp>
    </p:spTree>
    <p:extLst>
      <p:ext uri="{BB962C8B-B14F-4D97-AF65-F5344CB8AC3E}">
        <p14:creationId xmlns:p14="http://schemas.microsoft.com/office/powerpoint/2010/main" val="677975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179"/>
        <p:cNvGrpSpPr/>
        <p:nvPr/>
      </p:nvGrpSpPr>
      <p:grpSpPr>
        <a:xfrm>
          <a:off x="0" y="0"/>
          <a:ext cx="0" cy="0"/>
          <a:chOff x="0" y="0"/>
          <a:chExt cx="0" cy="0"/>
        </a:xfrm>
      </p:grpSpPr>
      <p:sp>
        <p:nvSpPr>
          <p:cNvPr id="3" name="Rectangle 2">
            <a:extLst>
              <a:ext uri="{FF2B5EF4-FFF2-40B4-BE49-F238E27FC236}">
                <a16:creationId xmlns:a16="http://schemas.microsoft.com/office/drawing/2014/main" id="{915808FB-F6D9-0158-A8E3-0164C04DB73E}"/>
              </a:ext>
            </a:extLst>
          </p:cNvPr>
          <p:cNvSpPr/>
          <p:nvPr/>
        </p:nvSpPr>
        <p:spPr>
          <a:xfrm>
            <a:off x="-406400" y="0"/>
            <a:ext cx="18694400" cy="10287000"/>
          </a:xfrm>
          <a:prstGeom prst="rect">
            <a:avLst/>
          </a:prstGeom>
          <a:solidFill>
            <a:srgbClr val="002060">
              <a:alpha val="8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dirty="0">
              <a:latin typeface="Abadi" panose="020B0604020104020204" pitchFamily="34" charset="0"/>
            </a:endParaRPr>
          </a:p>
        </p:txBody>
      </p:sp>
      <p:sp>
        <p:nvSpPr>
          <p:cNvPr id="181" name="Google Shape;181;p28"/>
          <p:cNvSpPr txBox="1">
            <a:spLocks noGrp="1"/>
          </p:cNvSpPr>
          <p:nvPr>
            <p:ph type="subTitle" idx="1"/>
          </p:nvPr>
        </p:nvSpPr>
        <p:spPr>
          <a:xfrm>
            <a:off x="449943" y="3274805"/>
            <a:ext cx="16981714" cy="5786290"/>
          </a:xfrm>
          <a:prstGeom prst="rect">
            <a:avLst/>
          </a:prstGeom>
        </p:spPr>
        <p:txBody>
          <a:bodyPr spcFirstLastPara="1" vert="horz" wrap="square" lIns="182850" tIns="182850" rIns="182850" bIns="182850" rtlCol="0" anchor="t" anchorCtr="0">
            <a:noAutofit/>
          </a:bodyPr>
          <a:lstStyle/>
          <a:p>
            <a:pPr marL="571500" indent="-571500" algn="just">
              <a:spcBef>
                <a:spcPts val="1200"/>
              </a:spcBef>
              <a:buClr>
                <a:schemeClr val="bg1"/>
              </a:buClr>
              <a:buSzPts val="1100"/>
              <a:buFont typeface="Wingdings" panose="05000000000000000000" pitchFamily="2" charset="2"/>
              <a:buChar char="§"/>
            </a:pPr>
            <a:r>
              <a:rPr lang="en-US" sz="3600" dirty="0">
                <a:solidFill>
                  <a:srgbClr val="B7E0FF"/>
                </a:solidFill>
                <a:latin typeface="Tahoma" panose="020B0604030504040204" pitchFamily="34" charset="0"/>
                <a:ea typeface="Tahoma" panose="020B0604030504040204" pitchFamily="34" charset="0"/>
                <a:cs typeface="Tahoma" panose="020B0604030504040204" pitchFamily="34" charset="0"/>
                <a:sym typeface="Montserrat"/>
              </a:rPr>
              <a:t>Entry 5 of the Schedule III, CGST Act, 2017 </a:t>
            </a:r>
          </a:p>
          <a:p>
            <a:pPr marL="571500" indent="-571500" algn="just">
              <a:spcBef>
                <a:spcPts val="1200"/>
              </a:spcBef>
              <a:buClr>
                <a:schemeClr val="bg1"/>
              </a:buClr>
              <a:buSzPts val="1100"/>
              <a:buFont typeface="Wingdings" panose="05000000000000000000" pitchFamily="2" charset="2"/>
              <a:buChar char="§"/>
            </a:pPr>
            <a:r>
              <a:rPr lang="en-US" sz="3600" b="1" dirty="0">
                <a:solidFill>
                  <a:srgbClr val="B7E0FF"/>
                </a:solidFill>
                <a:latin typeface="Tahoma" panose="020B0604030504040204" pitchFamily="34" charset="0"/>
                <a:ea typeface="Tahoma" panose="020B0604030504040204" pitchFamily="34" charset="0"/>
                <a:cs typeface="Tahoma" panose="020B0604030504040204" pitchFamily="34" charset="0"/>
                <a:sym typeface="Montserrat"/>
              </a:rPr>
              <a:t>Neither Supply of Goods nor Services </a:t>
            </a:r>
          </a:p>
          <a:p>
            <a:pPr marL="0" indent="0" algn="just">
              <a:spcBef>
                <a:spcPts val="1200"/>
              </a:spcBef>
              <a:buClr>
                <a:schemeClr val="bg1"/>
              </a:buClr>
              <a:buSzPts val="1100"/>
            </a:pPr>
            <a:endParaRPr lang="en-US" sz="3600" b="1" i="1" dirty="0">
              <a:solidFill>
                <a:srgbClr val="B7E0FF"/>
              </a:solidFill>
              <a:latin typeface="Tahoma" panose="020B0604030504040204" pitchFamily="34" charset="0"/>
              <a:ea typeface="Tahoma" panose="020B0604030504040204" pitchFamily="34" charset="0"/>
              <a:cs typeface="Tahoma" panose="020B0604030504040204" pitchFamily="34" charset="0"/>
              <a:sym typeface="Montserrat"/>
            </a:endParaRPr>
          </a:p>
          <a:p>
            <a:pPr marL="0" indent="0" algn="just">
              <a:lnSpc>
                <a:spcPct val="150000"/>
              </a:lnSpc>
              <a:spcBef>
                <a:spcPts val="1200"/>
              </a:spcBef>
              <a:spcAft>
                <a:spcPts val="1200"/>
              </a:spcAft>
              <a:buClr>
                <a:schemeClr val="bg1"/>
              </a:buClr>
              <a:buSzPts val="1100"/>
            </a:pPr>
            <a:r>
              <a:rPr lang="en-US" sz="3600" b="1" i="1" dirty="0">
                <a:solidFill>
                  <a:srgbClr val="B7E0FF"/>
                </a:solidFill>
                <a:latin typeface="Tahoma" panose="020B0604030504040204" pitchFamily="34" charset="0"/>
                <a:ea typeface="Tahoma" panose="020B0604030504040204" pitchFamily="34" charset="0"/>
                <a:cs typeface="Tahoma" panose="020B0604030504040204" pitchFamily="34" charset="0"/>
                <a:sym typeface="Montserrat"/>
              </a:rPr>
              <a:t>	“5. Sale of land and, </a:t>
            </a:r>
            <a:r>
              <a:rPr lang="en-US" sz="3600" b="1" i="1" u="sng" dirty="0">
                <a:solidFill>
                  <a:srgbClr val="B7E0FF"/>
                </a:solidFill>
                <a:latin typeface="Tahoma" panose="020B0604030504040204" pitchFamily="34" charset="0"/>
                <a:ea typeface="Tahoma" panose="020B0604030504040204" pitchFamily="34" charset="0"/>
                <a:cs typeface="Tahoma" panose="020B0604030504040204" pitchFamily="34" charset="0"/>
                <a:sym typeface="Montserrat"/>
              </a:rPr>
              <a:t>subject to clause (b) of paragraph 5 of        </a:t>
            </a:r>
            <a:r>
              <a:rPr lang="en-US" sz="3600" b="1" i="1" dirty="0">
                <a:solidFill>
                  <a:srgbClr val="B7E0FF"/>
                </a:solidFill>
                <a:latin typeface="Tahoma" panose="020B0604030504040204" pitchFamily="34" charset="0"/>
                <a:ea typeface="Tahoma" panose="020B0604030504040204" pitchFamily="34" charset="0"/>
                <a:cs typeface="Tahoma" panose="020B0604030504040204" pitchFamily="34" charset="0"/>
                <a:sym typeface="Montserrat"/>
              </a:rPr>
              <a:t>	</a:t>
            </a:r>
            <a:r>
              <a:rPr lang="en-US" sz="3600" b="1" i="1" u="sng" dirty="0">
                <a:solidFill>
                  <a:srgbClr val="B7E0FF"/>
                </a:solidFill>
                <a:latin typeface="Tahoma" panose="020B0604030504040204" pitchFamily="34" charset="0"/>
                <a:ea typeface="Tahoma" panose="020B0604030504040204" pitchFamily="34" charset="0"/>
                <a:cs typeface="Tahoma" panose="020B0604030504040204" pitchFamily="34" charset="0"/>
                <a:sym typeface="Montserrat"/>
              </a:rPr>
              <a:t>Schedule II</a:t>
            </a:r>
            <a:r>
              <a:rPr lang="en-US" sz="3600" b="1" i="1" dirty="0">
                <a:solidFill>
                  <a:srgbClr val="B7E0FF"/>
                </a:solidFill>
                <a:latin typeface="Tahoma" panose="020B0604030504040204" pitchFamily="34" charset="0"/>
                <a:ea typeface="Tahoma" panose="020B0604030504040204" pitchFamily="34" charset="0"/>
                <a:cs typeface="Tahoma" panose="020B0604030504040204" pitchFamily="34" charset="0"/>
                <a:sym typeface="Montserrat"/>
              </a:rPr>
              <a:t>, </a:t>
            </a:r>
            <a:r>
              <a:rPr lang="en-US" sz="3600" b="1" i="1" u="sng" dirty="0">
                <a:solidFill>
                  <a:srgbClr val="B7E0FF"/>
                </a:solidFill>
                <a:latin typeface="Tahoma" panose="020B0604030504040204" pitchFamily="34" charset="0"/>
                <a:ea typeface="Tahoma" panose="020B0604030504040204" pitchFamily="34" charset="0"/>
                <a:cs typeface="Tahoma" panose="020B0604030504040204" pitchFamily="34" charset="0"/>
                <a:sym typeface="Montserrat"/>
              </a:rPr>
              <a:t>sale of building</a:t>
            </a:r>
            <a:r>
              <a:rPr lang="en-US" sz="3600" b="1" i="1" dirty="0">
                <a:solidFill>
                  <a:srgbClr val="B7E0FF"/>
                </a:solidFill>
                <a:latin typeface="Tahoma" panose="020B0604030504040204" pitchFamily="34" charset="0"/>
                <a:ea typeface="Tahoma" panose="020B0604030504040204" pitchFamily="34" charset="0"/>
                <a:cs typeface="Tahoma" panose="020B0604030504040204" pitchFamily="34" charset="0"/>
                <a:sym typeface="Montserrat"/>
              </a:rPr>
              <a:t>.”</a:t>
            </a:r>
            <a:endParaRPr lang="es" sz="3600" dirty="0">
              <a:solidFill>
                <a:srgbClr val="0070C0"/>
              </a:solidFill>
              <a:latin typeface="Tahoma" panose="020B0604030504040204" pitchFamily="34" charset="0"/>
              <a:ea typeface="Tahoma" panose="020B0604030504040204" pitchFamily="34" charset="0"/>
              <a:cs typeface="Tahoma" panose="020B0604030504040204" pitchFamily="34" charset="0"/>
              <a:sym typeface="Montserrat"/>
            </a:endParaRPr>
          </a:p>
          <a:p>
            <a:pPr marL="0" indent="0" algn="just">
              <a:spcBef>
                <a:spcPts val="1200"/>
              </a:spcBef>
              <a:buClr>
                <a:schemeClr val="dk1"/>
              </a:buClr>
              <a:buSzPts val="1100"/>
            </a:pPr>
            <a:r>
              <a:rPr lang="es" sz="3600" dirty="0">
                <a:solidFill>
                  <a:srgbClr val="0070C0"/>
                </a:solidFill>
                <a:latin typeface="Tahoma" panose="020B0604030504040204" pitchFamily="34" charset="0"/>
                <a:ea typeface="Tahoma" panose="020B0604030504040204" pitchFamily="34" charset="0"/>
                <a:cs typeface="Tahoma" panose="020B0604030504040204" pitchFamily="34" charset="0"/>
                <a:sym typeface="Montserrat"/>
              </a:rPr>
              <a:t> </a:t>
            </a:r>
            <a:endParaRPr sz="3600" dirty="0">
              <a:solidFill>
                <a:srgbClr val="0070C0"/>
              </a:solidFill>
              <a:latin typeface="Tahoma" panose="020B0604030504040204" pitchFamily="34" charset="0"/>
              <a:ea typeface="Tahoma" panose="020B0604030504040204" pitchFamily="34" charset="0"/>
              <a:cs typeface="Tahoma" panose="020B0604030504040204" pitchFamily="34" charset="0"/>
              <a:sym typeface="Montserrat"/>
            </a:endParaRPr>
          </a:p>
        </p:txBody>
      </p:sp>
      <p:sp>
        <p:nvSpPr>
          <p:cNvPr id="182" name="Google Shape;182;p28"/>
          <p:cNvSpPr txBox="1">
            <a:spLocks noGrp="1"/>
          </p:cNvSpPr>
          <p:nvPr>
            <p:ph type="body" idx="4294967295"/>
          </p:nvPr>
        </p:nvSpPr>
        <p:spPr>
          <a:xfrm>
            <a:off x="624115" y="684902"/>
            <a:ext cx="15019414" cy="1905000"/>
          </a:xfrm>
          <a:prstGeom prst="rect">
            <a:avLst/>
          </a:prstGeom>
        </p:spPr>
        <p:txBody>
          <a:bodyPr spcFirstLastPara="1" vert="horz" wrap="square" lIns="182850" tIns="182850" rIns="182850" bIns="182850" rtlCol="0" anchor="t" anchorCtr="0">
            <a:noAutofit/>
          </a:bodyPr>
          <a:lstStyle/>
          <a:p>
            <a:pPr marL="0" indent="0">
              <a:spcBef>
                <a:spcPts val="0"/>
              </a:spcBef>
              <a:buNone/>
            </a:pPr>
            <a:r>
              <a:rPr lang="es" sz="4800" dirty="0">
                <a:solidFill>
                  <a:srgbClr val="90CCFA"/>
                </a:solidFill>
                <a:latin typeface="Montserrat ExtraBold"/>
                <a:ea typeface="Montserrat ExtraBold"/>
                <a:cs typeface="Montserrat ExtraBold"/>
                <a:sym typeface="Montserrat ExtraBold"/>
              </a:rPr>
              <a:t>Under Development Plotting</a:t>
            </a:r>
          </a:p>
          <a:p>
            <a:pPr marL="0" indent="0">
              <a:spcBef>
                <a:spcPts val="0"/>
              </a:spcBef>
              <a:buNone/>
            </a:pPr>
            <a:r>
              <a:rPr lang="es" sz="4800" dirty="0">
                <a:solidFill>
                  <a:srgbClr val="90CCFA"/>
                </a:solidFill>
                <a:latin typeface="Montserrat ExtraBold"/>
                <a:ea typeface="Montserrat ExtraBold"/>
                <a:cs typeface="Montserrat ExtraBold"/>
                <a:sym typeface="Montserrat ExtraBold"/>
              </a:rPr>
              <a:t> </a:t>
            </a:r>
            <a:endParaRPr sz="4800" dirty="0">
              <a:solidFill>
                <a:srgbClr val="90CCFA"/>
              </a:solidFill>
              <a:highlight>
                <a:srgbClr val="FFFFFF"/>
              </a:highlight>
              <a:latin typeface="Montserrat ExtraBold"/>
              <a:ea typeface="Montserrat ExtraBold"/>
              <a:cs typeface="Montserrat ExtraBold"/>
              <a:sym typeface="Montserrat ExtraBold"/>
            </a:endParaRPr>
          </a:p>
        </p:txBody>
      </p:sp>
      <p:sp>
        <p:nvSpPr>
          <p:cNvPr id="4" name="Oval 3">
            <a:extLst>
              <a:ext uri="{FF2B5EF4-FFF2-40B4-BE49-F238E27FC236}">
                <a16:creationId xmlns:a16="http://schemas.microsoft.com/office/drawing/2014/main" id="{A9BE1E51-A839-A797-7612-91C65813C5DE}"/>
              </a:ext>
            </a:extLst>
          </p:cNvPr>
          <p:cNvSpPr/>
          <p:nvPr/>
        </p:nvSpPr>
        <p:spPr>
          <a:xfrm>
            <a:off x="4343400" y="6286500"/>
            <a:ext cx="4495800" cy="190500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n>
                <a:solidFill>
                  <a:schemeClr val="bg1"/>
                </a:solidFill>
              </a:l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179"/>
        <p:cNvGrpSpPr/>
        <p:nvPr/>
      </p:nvGrpSpPr>
      <p:grpSpPr>
        <a:xfrm>
          <a:off x="0" y="0"/>
          <a:ext cx="0" cy="0"/>
          <a:chOff x="0" y="0"/>
          <a:chExt cx="0" cy="0"/>
        </a:xfrm>
      </p:grpSpPr>
      <p:sp>
        <p:nvSpPr>
          <p:cNvPr id="3" name="Rectangle 2">
            <a:extLst>
              <a:ext uri="{FF2B5EF4-FFF2-40B4-BE49-F238E27FC236}">
                <a16:creationId xmlns:a16="http://schemas.microsoft.com/office/drawing/2014/main" id="{915808FB-F6D9-0158-A8E3-0164C04DB73E}"/>
              </a:ext>
            </a:extLst>
          </p:cNvPr>
          <p:cNvSpPr/>
          <p:nvPr/>
        </p:nvSpPr>
        <p:spPr>
          <a:xfrm>
            <a:off x="-203200" y="20089"/>
            <a:ext cx="18694400" cy="10287000"/>
          </a:xfrm>
          <a:prstGeom prst="rect">
            <a:avLst/>
          </a:prstGeom>
          <a:solidFill>
            <a:srgbClr val="002060">
              <a:alpha val="8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dirty="0">
              <a:latin typeface="Abadi" panose="020B0604020104020204" pitchFamily="34" charset="0"/>
            </a:endParaRPr>
          </a:p>
        </p:txBody>
      </p:sp>
      <p:sp>
        <p:nvSpPr>
          <p:cNvPr id="181" name="Google Shape;181;p28"/>
          <p:cNvSpPr txBox="1">
            <a:spLocks noGrp="1"/>
          </p:cNvSpPr>
          <p:nvPr>
            <p:ph type="subTitle" idx="1"/>
          </p:nvPr>
        </p:nvSpPr>
        <p:spPr>
          <a:xfrm>
            <a:off x="304800" y="1485900"/>
            <a:ext cx="16981714" cy="5786290"/>
          </a:xfrm>
          <a:prstGeom prst="rect">
            <a:avLst/>
          </a:prstGeom>
        </p:spPr>
        <p:txBody>
          <a:bodyPr spcFirstLastPara="1" vert="horz" wrap="square" lIns="182850" tIns="182850" rIns="182850" bIns="182850" rtlCol="0" anchor="t" anchorCtr="0">
            <a:noAutofit/>
          </a:bodyPr>
          <a:lstStyle/>
          <a:p>
            <a:pPr marL="0" indent="0" algn="just">
              <a:lnSpc>
                <a:spcPct val="150000"/>
              </a:lnSpc>
              <a:spcBef>
                <a:spcPts val="1200"/>
              </a:spcBef>
              <a:buClr>
                <a:schemeClr val="bg1"/>
              </a:buClr>
              <a:buSzPts val="1100"/>
            </a:pPr>
            <a:r>
              <a:rPr lang="en-US" sz="3600" b="1" u="sng" dirty="0">
                <a:solidFill>
                  <a:srgbClr val="B7E0FF"/>
                </a:solidFill>
                <a:latin typeface="Tahoma" panose="020B0604030504040204" pitchFamily="34" charset="0"/>
                <a:ea typeface="Tahoma" panose="020B0604030504040204" pitchFamily="34" charset="0"/>
                <a:cs typeface="Tahoma" panose="020B0604030504040204" pitchFamily="34" charset="0"/>
                <a:sym typeface="Montserrat"/>
              </a:rPr>
              <a:t>Para E 12 of the GST Council 47</a:t>
            </a:r>
            <a:r>
              <a:rPr lang="en-US" sz="3600" b="1" u="sng" baseline="30000" dirty="0">
                <a:solidFill>
                  <a:srgbClr val="B7E0FF"/>
                </a:solidFill>
                <a:latin typeface="Tahoma" panose="020B0604030504040204" pitchFamily="34" charset="0"/>
                <a:ea typeface="Tahoma" panose="020B0604030504040204" pitchFamily="34" charset="0"/>
                <a:cs typeface="Tahoma" panose="020B0604030504040204" pitchFamily="34" charset="0"/>
                <a:sym typeface="Montserrat"/>
              </a:rPr>
              <a:t>th</a:t>
            </a:r>
            <a:r>
              <a:rPr lang="en-US" sz="3600" b="1" u="sng" dirty="0">
                <a:solidFill>
                  <a:srgbClr val="B7E0FF"/>
                </a:solidFill>
                <a:latin typeface="Tahoma" panose="020B0604030504040204" pitchFamily="34" charset="0"/>
                <a:ea typeface="Tahoma" panose="020B0604030504040204" pitchFamily="34" charset="0"/>
                <a:cs typeface="Tahoma" panose="020B0604030504040204" pitchFamily="34" charset="0"/>
                <a:sym typeface="Montserrat"/>
              </a:rPr>
              <a:t> Meeting Press Release</a:t>
            </a:r>
            <a:endParaRPr lang="en-US" sz="3600" i="1" dirty="0">
              <a:solidFill>
                <a:srgbClr val="B7E0FF"/>
              </a:solidFill>
              <a:latin typeface="Tahoma" panose="020B0604030504040204" pitchFamily="34" charset="0"/>
              <a:ea typeface="Tahoma" panose="020B0604030504040204" pitchFamily="34" charset="0"/>
              <a:cs typeface="Tahoma" panose="020B0604030504040204" pitchFamily="34" charset="0"/>
              <a:sym typeface="Montserrat"/>
            </a:endParaRPr>
          </a:p>
          <a:p>
            <a:pPr marL="571500" indent="-571500" algn="just">
              <a:lnSpc>
                <a:spcPct val="150000"/>
              </a:lnSpc>
              <a:spcBef>
                <a:spcPts val="1200"/>
              </a:spcBef>
              <a:buClr>
                <a:schemeClr val="bg1"/>
              </a:buClr>
              <a:buSzPts val="1100"/>
              <a:buFont typeface="Wingdings" panose="05000000000000000000" pitchFamily="2" charset="2"/>
              <a:buChar char="§"/>
            </a:pPr>
            <a:r>
              <a:rPr lang="en-US" sz="3600" i="1" dirty="0">
                <a:solidFill>
                  <a:srgbClr val="B7E0FF"/>
                </a:solidFill>
                <a:latin typeface="Tahoma" panose="020B0604030504040204" pitchFamily="34" charset="0"/>
                <a:ea typeface="Tahoma" panose="020B0604030504040204" pitchFamily="34" charset="0"/>
                <a:cs typeface="Tahoma" panose="020B0604030504040204" pitchFamily="34" charset="0"/>
                <a:sym typeface="Montserrat"/>
              </a:rPr>
              <a:t>“Sale of Land after leveling , laying down drainage line etc. is </a:t>
            </a:r>
            <a:r>
              <a:rPr lang="en-US" sz="3600" b="1" i="1" dirty="0">
                <a:solidFill>
                  <a:srgbClr val="B7E0FF"/>
                </a:solidFill>
                <a:latin typeface="Tahoma" panose="020B0604030504040204" pitchFamily="34" charset="0"/>
                <a:ea typeface="Tahoma" panose="020B0604030504040204" pitchFamily="34" charset="0"/>
                <a:cs typeface="Tahoma" panose="020B0604030504040204" pitchFamily="34" charset="0"/>
                <a:sym typeface="Montserrat"/>
              </a:rPr>
              <a:t>sale of land </a:t>
            </a:r>
            <a:r>
              <a:rPr lang="en-US" sz="3600" i="1" dirty="0">
                <a:solidFill>
                  <a:srgbClr val="B7E0FF"/>
                </a:solidFill>
                <a:latin typeface="Tahoma" panose="020B0604030504040204" pitchFamily="34" charset="0"/>
                <a:ea typeface="Tahoma" panose="020B0604030504040204" pitchFamily="34" charset="0"/>
                <a:cs typeface="Tahoma" panose="020B0604030504040204" pitchFamily="34" charset="0"/>
                <a:sym typeface="Montserrat"/>
              </a:rPr>
              <a:t>and does not attract GST.”</a:t>
            </a:r>
            <a:endParaRPr lang="en-US" sz="3600" i="1" u="sng" dirty="0">
              <a:solidFill>
                <a:srgbClr val="B7E0FF"/>
              </a:solidFill>
              <a:latin typeface="Tahoma" panose="020B0604030504040204" pitchFamily="34" charset="0"/>
              <a:ea typeface="Tahoma" panose="020B0604030504040204" pitchFamily="34" charset="0"/>
              <a:cs typeface="Tahoma" panose="020B0604030504040204" pitchFamily="34" charset="0"/>
              <a:sym typeface="Montserrat"/>
            </a:endParaRPr>
          </a:p>
          <a:p>
            <a:pPr marL="0" indent="0" algn="just">
              <a:lnSpc>
                <a:spcPct val="150000"/>
              </a:lnSpc>
              <a:spcBef>
                <a:spcPts val="1200"/>
              </a:spcBef>
              <a:buClr>
                <a:schemeClr val="bg1"/>
              </a:buClr>
              <a:buSzPts val="1100"/>
            </a:pPr>
            <a:r>
              <a:rPr lang="en-US" sz="3600" b="1" dirty="0">
                <a:solidFill>
                  <a:srgbClr val="B7E0FF"/>
                </a:solidFill>
                <a:latin typeface="Tahoma" panose="020B0604030504040204" pitchFamily="34" charset="0"/>
                <a:ea typeface="Tahoma" panose="020B0604030504040204" pitchFamily="34" charset="0"/>
                <a:cs typeface="Tahoma" panose="020B0604030504040204" pitchFamily="34" charset="0"/>
                <a:sym typeface="Montserrat"/>
              </a:rPr>
              <a:t>Circular 177/09/2022-TRU Dated 3</a:t>
            </a:r>
            <a:r>
              <a:rPr lang="en-US" sz="3600" b="1" baseline="30000" dirty="0">
                <a:solidFill>
                  <a:srgbClr val="B7E0FF"/>
                </a:solidFill>
                <a:latin typeface="Tahoma" panose="020B0604030504040204" pitchFamily="34" charset="0"/>
                <a:ea typeface="Tahoma" panose="020B0604030504040204" pitchFamily="34" charset="0"/>
                <a:cs typeface="Tahoma" panose="020B0604030504040204" pitchFamily="34" charset="0"/>
                <a:sym typeface="Montserrat"/>
              </a:rPr>
              <a:t>rd</a:t>
            </a:r>
            <a:r>
              <a:rPr lang="en-US" sz="3600" b="1" dirty="0">
                <a:solidFill>
                  <a:srgbClr val="B7E0FF"/>
                </a:solidFill>
                <a:latin typeface="Tahoma" panose="020B0604030504040204" pitchFamily="34" charset="0"/>
                <a:ea typeface="Tahoma" panose="020B0604030504040204" pitchFamily="34" charset="0"/>
                <a:cs typeface="Tahoma" panose="020B0604030504040204" pitchFamily="34" charset="0"/>
                <a:sym typeface="Montserrat"/>
              </a:rPr>
              <a:t> Aug. 22.</a:t>
            </a:r>
            <a:r>
              <a:rPr lang="en-US" sz="3600" dirty="0">
                <a:solidFill>
                  <a:srgbClr val="B7E0FF"/>
                </a:solidFill>
                <a:latin typeface="Tahoma" panose="020B0604030504040204" pitchFamily="34" charset="0"/>
                <a:ea typeface="Tahoma" panose="020B0604030504040204" pitchFamily="34" charset="0"/>
                <a:cs typeface="Tahoma" panose="020B0604030504040204" pitchFamily="34" charset="0"/>
                <a:sym typeface="Montserrat"/>
              </a:rPr>
              <a:t> </a:t>
            </a:r>
          </a:p>
          <a:p>
            <a:pPr marL="571500" indent="-571500" algn="just">
              <a:lnSpc>
                <a:spcPct val="150000"/>
              </a:lnSpc>
              <a:spcBef>
                <a:spcPts val="1200"/>
              </a:spcBef>
              <a:buClr>
                <a:schemeClr val="bg1"/>
              </a:buClr>
              <a:buSzPts val="1100"/>
              <a:buFont typeface="Wingdings" panose="05000000000000000000" pitchFamily="2" charset="2"/>
              <a:buChar char="§"/>
            </a:pPr>
            <a:r>
              <a:rPr lang="en-US" sz="3600" i="1" dirty="0">
                <a:solidFill>
                  <a:srgbClr val="B7E0FF"/>
                </a:solidFill>
                <a:latin typeface="Tahoma" panose="020B0604030504040204" pitchFamily="34" charset="0"/>
                <a:ea typeface="Tahoma" panose="020B0604030504040204" pitchFamily="34" charset="0"/>
                <a:cs typeface="Tahoma" panose="020B0604030504040204" pitchFamily="34" charset="0"/>
                <a:sym typeface="Montserrat"/>
              </a:rPr>
              <a:t>“14.3 Land may be sold </a:t>
            </a:r>
            <a:r>
              <a:rPr lang="en-US" sz="3600" b="1" i="1" dirty="0">
                <a:solidFill>
                  <a:srgbClr val="B7E0FF"/>
                </a:solidFill>
                <a:latin typeface="Tahoma" panose="020B0604030504040204" pitchFamily="34" charset="0"/>
                <a:ea typeface="Tahoma" panose="020B0604030504040204" pitchFamily="34" charset="0"/>
                <a:cs typeface="Tahoma" panose="020B0604030504040204" pitchFamily="34" charset="0"/>
                <a:sym typeface="Montserrat"/>
              </a:rPr>
              <a:t>either as it is or after some development </a:t>
            </a:r>
            <a:r>
              <a:rPr lang="en-US" sz="3600" i="1" dirty="0">
                <a:solidFill>
                  <a:srgbClr val="B7E0FF"/>
                </a:solidFill>
                <a:latin typeface="Tahoma" panose="020B0604030504040204" pitchFamily="34" charset="0"/>
                <a:ea typeface="Tahoma" panose="020B0604030504040204" pitchFamily="34" charset="0"/>
                <a:cs typeface="Tahoma" panose="020B0604030504040204" pitchFamily="34" charset="0"/>
                <a:sym typeface="Montserrat"/>
              </a:rPr>
              <a:t>such as levelling, laying down of drainage lines, water lines, electricity lines, etc. It is clarified that </a:t>
            </a:r>
            <a:r>
              <a:rPr lang="en-US" sz="3600" b="1" i="1" dirty="0">
                <a:solidFill>
                  <a:srgbClr val="B7E0FF"/>
                </a:solidFill>
                <a:latin typeface="Tahoma" panose="020B0604030504040204" pitchFamily="34" charset="0"/>
                <a:ea typeface="Tahoma" panose="020B0604030504040204" pitchFamily="34" charset="0"/>
                <a:cs typeface="Tahoma" panose="020B0604030504040204" pitchFamily="34" charset="0"/>
                <a:sym typeface="Montserrat"/>
              </a:rPr>
              <a:t>sale of such developed land is also sale of land </a:t>
            </a:r>
            <a:r>
              <a:rPr lang="en-US" sz="3600" i="1" dirty="0">
                <a:solidFill>
                  <a:srgbClr val="B7E0FF"/>
                </a:solidFill>
                <a:latin typeface="Tahoma" panose="020B0604030504040204" pitchFamily="34" charset="0"/>
                <a:ea typeface="Tahoma" panose="020B0604030504040204" pitchFamily="34" charset="0"/>
                <a:cs typeface="Tahoma" panose="020B0604030504040204" pitchFamily="34" charset="0"/>
                <a:sym typeface="Montserrat"/>
              </a:rPr>
              <a:t>and is covered by Sr. No. 5 of Schedule III of the Central Goods and Services Tax Act, 2017 and accordingly does not attract GST</a:t>
            </a:r>
            <a:r>
              <a:rPr lang="en-US" sz="3600" dirty="0">
                <a:solidFill>
                  <a:srgbClr val="B7E0FF"/>
                </a:solidFill>
                <a:latin typeface="Tahoma" panose="020B0604030504040204" pitchFamily="34" charset="0"/>
                <a:ea typeface="Tahoma" panose="020B0604030504040204" pitchFamily="34" charset="0"/>
                <a:cs typeface="Tahoma" panose="020B0604030504040204" pitchFamily="34" charset="0"/>
                <a:sym typeface="Montserrat"/>
              </a:rPr>
              <a:t>.”</a:t>
            </a:r>
            <a:endParaRPr lang="es" sz="3600" dirty="0">
              <a:solidFill>
                <a:srgbClr val="0070C0"/>
              </a:solidFill>
              <a:latin typeface="Tahoma" panose="020B0604030504040204" pitchFamily="34" charset="0"/>
              <a:ea typeface="Tahoma" panose="020B0604030504040204" pitchFamily="34" charset="0"/>
              <a:cs typeface="Tahoma" panose="020B0604030504040204" pitchFamily="34" charset="0"/>
              <a:sym typeface="Montserrat"/>
            </a:endParaRPr>
          </a:p>
          <a:p>
            <a:pPr marL="0" indent="0" algn="just">
              <a:lnSpc>
                <a:spcPct val="150000"/>
              </a:lnSpc>
              <a:spcBef>
                <a:spcPts val="1200"/>
              </a:spcBef>
              <a:buClr>
                <a:schemeClr val="dk1"/>
              </a:buClr>
              <a:buSzPts val="1100"/>
            </a:pPr>
            <a:r>
              <a:rPr lang="es" sz="3600" dirty="0">
                <a:solidFill>
                  <a:srgbClr val="0070C0"/>
                </a:solidFill>
                <a:latin typeface="Tahoma" panose="020B0604030504040204" pitchFamily="34" charset="0"/>
                <a:ea typeface="Tahoma" panose="020B0604030504040204" pitchFamily="34" charset="0"/>
                <a:cs typeface="Tahoma" panose="020B0604030504040204" pitchFamily="34" charset="0"/>
                <a:sym typeface="Montserrat"/>
              </a:rPr>
              <a:t> </a:t>
            </a:r>
            <a:endParaRPr sz="3600" dirty="0">
              <a:solidFill>
                <a:srgbClr val="0070C0"/>
              </a:solidFill>
              <a:latin typeface="Tahoma" panose="020B0604030504040204" pitchFamily="34" charset="0"/>
              <a:ea typeface="Tahoma" panose="020B0604030504040204" pitchFamily="34" charset="0"/>
              <a:cs typeface="Tahoma" panose="020B0604030504040204" pitchFamily="34" charset="0"/>
              <a:sym typeface="Montserrat"/>
            </a:endParaRPr>
          </a:p>
        </p:txBody>
      </p:sp>
      <p:sp>
        <p:nvSpPr>
          <p:cNvPr id="182" name="Google Shape;182;p28"/>
          <p:cNvSpPr txBox="1">
            <a:spLocks noGrp="1"/>
          </p:cNvSpPr>
          <p:nvPr>
            <p:ph type="body" idx="4294967295"/>
          </p:nvPr>
        </p:nvSpPr>
        <p:spPr>
          <a:xfrm>
            <a:off x="624115" y="684902"/>
            <a:ext cx="15019414" cy="1905000"/>
          </a:xfrm>
          <a:prstGeom prst="rect">
            <a:avLst/>
          </a:prstGeom>
        </p:spPr>
        <p:txBody>
          <a:bodyPr spcFirstLastPara="1" vert="horz" wrap="square" lIns="182850" tIns="182850" rIns="182850" bIns="182850" rtlCol="0" anchor="t" anchorCtr="0">
            <a:noAutofit/>
          </a:bodyPr>
          <a:lstStyle/>
          <a:p>
            <a:pPr marL="0" indent="0">
              <a:spcBef>
                <a:spcPts val="0"/>
              </a:spcBef>
              <a:buNone/>
            </a:pPr>
            <a:r>
              <a:rPr lang="es" sz="4800" dirty="0">
                <a:solidFill>
                  <a:srgbClr val="90CCFA"/>
                </a:solidFill>
                <a:latin typeface="Montserrat ExtraBold"/>
                <a:ea typeface="Montserrat ExtraBold"/>
                <a:cs typeface="Montserrat ExtraBold"/>
                <a:sym typeface="Montserrat ExtraBold"/>
              </a:rPr>
              <a:t>Under Development Plotting</a:t>
            </a:r>
          </a:p>
          <a:p>
            <a:pPr marL="0" indent="0">
              <a:spcBef>
                <a:spcPts val="0"/>
              </a:spcBef>
              <a:buNone/>
            </a:pPr>
            <a:endParaRPr lang="es" sz="4800" dirty="0">
              <a:solidFill>
                <a:srgbClr val="90CCFA"/>
              </a:solidFill>
              <a:latin typeface="Montserrat ExtraBold"/>
              <a:ea typeface="Montserrat ExtraBold"/>
              <a:cs typeface="Montserrat ExtraBold"/>
              <a:sym typeface="Montserrat ExtraBold"/>
            </a:endParaRPr>
          </a:p>
          <a:p>
            <a:pPr marL="0" indent="0">
              <a:spcBef>
                <a:spcPts val="0"/>
              </a:spcBef>
              <a:buNone/>
            </a:pPr>
            <a:r>
              <a:rPr lang="es" sz="4800" dirty="0">
                <a:solidFill>
                  <a:srgbClr val="90CCFA"/>
                </a:solidFill>
                <a:latin typeface="Montserrat ExtraBold"/>
                <a:ea typeface="Montserrat ExtraBold"/>
                <a:cs typeface="Montserrat ExtraBold"/>
                <a:sym typeface="Montserrat ExtraBold"/>
              </a:rPr>
              <a:t> </a:t>
            </a:r>
            <a:endParaRPr sz="4800" dirty="0">
              <a:solidFill>
                <a:srgbClr val="90CCFA"/>
              </a:solidFill>
              <a:highlight>
                <a:srgbClr val="FFFFFF"/>
              </a:highlight>
              <a:latin typeface="Montserrat ExtraBold"/>
              <a:ea typeface="Montserrat ExtraBold"/>
              <a:cs typeface="Montserrat ExtraBold"/>
              <a:sym typeface="Montserrat ExtraBold"/>
            </a:endParaRPr>
          </a:p>
        </p:txBody>
      </p:sp>
    </p:spTree>
    <p:extLst>
      <p:ext uri="{BB962C8B-B14F-4D97-AF65-F5344CB8AC3E}">
        <p14:creationId xmlns:p14="http://schemas.microsoft.com/office/powerpoint/2010/main" val="400476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179"/>
        <p:cNvGrpSpPr/>
        <p:nvPr/>
      </p:nvGrpSpPr>
      <p:grpSpPr>
        <a:xfrm>
          <a:off x="0" y="0"/>
          <a:ext cx="0" cy="0"/>
          <a:chOff x="0" y="0"/>
          <a:chExt cx="0" cy="0"/>
        </a:xfrm>
      </p:grpSpPr>
      <p:sp>
        <p:nvSpPr>
          <p:cNvPr id="3" name="Rectangle 2">
            <a:extLst>
              <a:ext uri="{FF2B5EF4-FFF2-40B4-BE49-F238E27FC236}">
                <a16:creationId xmlns:a16="http://schemas.microsoft.com/office/drawing/2014/main" id="{915808FB-F6D9-0158-A8E3-0164C04DB73E}"/>
              </a:ext>
            </a:extLst>
          </p:cNvPr>
          <p:cNvSpPr/>
          <p:nvPr/>
        </p:nvSpPr>
        <p:spPr>
          <a:xfrm>
            <a:off x="-406400" y="0"/>
            <a:ext cx="18694400" cy="10287000"/>
          </a:xfrm>
          <a:prstGeom prst="rect">
            <a:avLst/>
          </a:prstGeom>
          <a:solidFill>
            <a:srgbClr val="002060">
              <a:alpha val="8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dirty="0">
              <a:latin typeface="Abadi" panose="020B0604020104020204" pitchFamily="34" charset="0"/>
            </a:endParaRPr>
          </a:p>
        </p:txBody>
      </p:sp>
      <p:sp>
        <p:nvSpPr>
          <p:cNvPr id="181" name="Google Shape;181;p28"/>
          <p:cNvSpPr txBox="1">
            <a:spLocks noGrp="1"/>
          </p:cNvSpPr>
          <p:nvPr>
            <p:ph type="subTitle" idx="1"/>
          </p:nvPr>
        </p:nvSpPr>
        <p:spPr>
          <a:xfrm>
            <a:off x="609600" y="2115650"/>
            <a:ext cx="17068800" cy="6055700"/>
          </a:xfrm>
          <a:prstGeom prst="rect">
            <a:avLst/>
          </a:prstGeom>
        </p:spPr>
        <p:txBody>
          <a:bodyPr spcFirstLastPara="1" vert="horz" wrap="square" lIns="182850" tIns="182850" rIns="182850" bIns="182850" rtlCol="0" anchor="ctr" anchorCtr="0">
            <a:noAutofit/>
          </a:bodyPr>
          <a:lstStyle/>
          <a:p>
            <a:pPr marL="0" indent="0" algn="just">
              <a:lnSpc>
                <a:spcPct val="150000"/>
              </a:lnSpc>
              <a:spcBef>
                <a:spcPts val="1200"/>
              </a:spcBef>
              <a:buClr>
                <a:schemeClr val="bg1"/>
              </a:buClr>
              <a:buSzPts val="1100"/>
            </a:pPr>
            <a:r>
              <a:rPr lang="en-IN" sz="3600" b="1" dirty="0">
                <a:solidFill>
                  <a:srgbClr val="B7E0FF"/>
                </a:solidFill>
                <a:latin typeface="Tahoma" panose="020B0604030504040204" pitchFamily="34" charset="0"/>
                <a:ea typeface="Tahoma" panose="020B0604030504040204" pitchFamily="34" charset="0"/>
                <a:cs typeface="Tahoma" panose="020B0604030504040204" pitchFamily="34" charset="0"/>
                <a:sym typeface="Montserrat"/>
              </a:rPr>
              <a:t>Kar. AAR (April 2023) Godrej Properties Limited</a:t>
            </a:r>
            <a:endParaRPr lang="en-IN" sz="3600" b="1" i="1" dirty="0">
              <a:solidFill>
                <a:srgbClr val="B7E0FF"/>
              </a:solidFill>
              <a:latin typeface="Tahoma" panose="020B0604030504040204" pitchFamily="34" charset="0"/>
              <a:ea typeface="Tahoma" panose="020B0604030504040204" pitchFamily="34" charset="0"/>
              <a:cs typeface="Tahoma" panose="020B0604030504040204" pitchFamily="34" charset="0"/>
              <a:sym typeface="Montserrat"/>
            </a:endParaRPr>
          </a:p>
          <a:p>
            <a:pPr marL="571500" indent="-571500" algn="just">
              <a:lnSpc>
                <a:spcPct val="150000"/>
              </a:lnSpc>
              <a:spcBef>
                <a:spcPts val="1200"/>
              </a:spcBef>
              <a:buClr>
                <a:schemeClr val="bg1"/>
              </a:buClr>
              <a:buSzPts val="1100"/>
              <a:buFont typeface="Wingdings" panose="05000000000000000000" pitchFamily="2" charset="2"/>
              <a:buChar char="§"/>
            </a:pPr>
            <a:r>
              <a:rPr lang="en-IN" sz="3600" i="1" dirty="0">
                <a:solidFill>
                  <a:srgbClr val="B7E0FF"/>
                </a:solidFill>
                <a:latin typeface="Tahoma" panose="020B0604030504040204" pitchFamily="34" charset="0"/>
                <a:ea typeface="Tahoma" panose="020B0604030504040204" pitchFamily="34" charset="0"/>
                <a:cs typeface="Tahoma" panose="020B0604030504040204" pitchFamily="34" charset="0"/>
                <a:sym typeface="Montserrat"/>
              </a:rPr>
              <a:t>“The Applicant is </a:t>
            </a:r>
            <a:r>
              <a:rPr lang="en-IN" sz="3600" b="1" i="1" u="sng" dirty="0">
                <a:solidFill>
                  <a:srgbClr val="B7E0FF"/>
                </a:solidFill>
                <a:latin typeface="Tahoma" panose="020B0604030504040204" pitchFamily="34" charset="0"/>
                <a:ea typeface="Tahoma" panose="020B0604030504040204" pitchFamily="34" charset="0"/>
                <a:cs typeface="Tahoma" panose="020B0604030504040204" pitchFamily="34" charset="0"/>
                <a:sym typeface="Montserrat"/>
              </a:rPr>
              <a:t>not liable </a:t>
            </a:r>
            <a:r>
              <a:rPr lang="en-IN" sz="3600" i="1" dirty="0">
                <a:solidFill>
                  <a:srgbClr val="B7E0FF"/>
                </a:solidFill>
                <a:latin typeface="Tahoma" panose="020B0604030504040204" pitchFamily="34" charset="0"/>
                <a:ea typeface="Tahoma" panose="020B0604030504040204" pitchFamily="34" charset="0"/>
                <a:cs typeface="Tahoma" panose="020B0604030504040204" pitchFamily="34" charset="0"/>
                <a:sym typeface="Montserrat"/>
              </a:rPr>
              <a:t>to charge GST on Basic Infrastructure Development Charges, if the booking of plot and/or receipt of consideration and/or agreement for sale is entered prior to the release certificate sale deed is executed after receipt of release certificate.” .</a:t>
            </a:r>
            <a:endParaRPr lang="en-US" sz="3600"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endParaRPr>
          </a:p>
          <a:p>
            <a:pPr marL="0" indent="0" algn="just">
              <a:spcBef>
                <a:spcPts val="1200"/>
              </a:spcBef>
              <a:buClr>
                <a:schemeClr val="bg1"/>
              </a:buClr>
              <a:buSzPts val="1100"/>
            </a:pPr>
            <a:endParaRPr lang="en-US" sz="3200"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endParaRPr>
          </a:p>
        </p:txBody>
      </p:sp>
      <p:sp>
        <p:nvSpPr>
          <p:cNvPr id="182" name="Google Shape;182;p28"/>
          <p:cNvSpPr txBox="1">
            <a:spLocks noGrp="1"/>
          </p:cNvSpPr>
          <p:nvPr>
            <p:ph type="body" idx="4294967295"/>
          </p:nvPr>
        </p:nvSpPr>
        <p:spPr>
          <a:xfrm>
            <a:off x="624115" y="684902"/>
            <a:ext cx="15019414" cy="1905000"/>
          </a:xfrm>
          <a:prstGeom prst="rect">
            <a:avLst/>
          </a:prstGeom>
        </p:spPr>
        <p:txBody>
          <a:bodyPr spcFirstLastPara="1" vert="horz" wrap="square" lIns="182850" tIns="182850" rIns="182850" bIns="182850" rtlCol="0" anchor="t" anchorCtr="0">
            <a:noAutofit/>
          </a:bodyPr>
          <a:lstStyle/>
          <a:p>
            <a:pPr marL="0" indent="0">
              <a:spcBef>
                <a:spcPts val="0"/>
              </a:spcBef>
              <a:buNone/>
            </a:pPr>
            <a:r>
              <a:rPr lang="es" sz="4800" dirty="0">
                <a:solidFill>
                  <a:srgbClr val="90CCFA"/>
                </a:solidFill>
                <a:latin typeface="Montserrat ExtraBold"/>
                <a:ea typeface="Montserrat ExtraBold"/>
                <a:cs typeface="Montserrat ExtraBold"/>
                <a:sym typeface="Montserrat ExtraBold"/>
              </a:rPr>
              <a:t>Under Development Plotting </a:t>
            </a:r>
            <a:endParaRPr sz="4800" dirty="0">
              <a:solidFill>
                <a:srgbClr val="90CCFA"/>
              </a:solidFill>
              <a:highlight>
                <a:srgbClr val="FFFFFF"/>
              </a:highlight>
              <a:latin typeface="Montserrat ExtraBold"/>
              <a:ea typeface="Montserrat ExtraBold"/>
              <a:cs typeface="Montserrat ExtraBold"/>
              <a:sym typeface="Montserrat ExtraBold"/>
            </a:endParaRPr>
          </a:p>
        </p:txBody>
      </p:sp>
    </p:spTree>
    <p:extLst>
      <p:ext uri="{BB962C8B-B14F-4D97-AF65-F5344CB8AC3E}">
        <p14:creationId xmlns:p14="http://schemas.microsoft.com/office/powerpoint/2010/main" val="3739125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179"/>
        <p:cNvGrpSpPr/>
        <p:nvPr/>
      </p:nvGrpSpPr>
      <p:grpSpPr>
        <a:xfrm>
          <a:off x="0" y="0"/>
          <a:ext cx="0" cy="0"/>
          <a:chOff x="0" y="0"/>
          <a:chExt cx="0" cy="0"/>
        </a:xfrm>
      </p:grpSpPr>
      <p:sp>
        <p:nvSpPr>
          <p:cNvPr id="3" name="Rectangle 2">
            <a:extLst>
              <a:ext uri="{FF2B5EF4-FFF2-40B4-BE49-F238E27FC236}">
                <a16:creationId xmlns:a16="http://schemas.microsoft.com/office/drawing/2014/main" id="{915808FB-F6D9-0158-A8E3-0164C04DB73E}"/>
              </a:ext>
            </a:extLst>
          </p:cNvPr>
          <p:cNvSpPr/>
          <p:nvPr/>
        </p:nvSpPr>
        <p:spPr>
          <a:xfrm>
            <a:off x="-406400" y="0"/>
            <a:ext cx="18694400" cy="10287000"/>
          </a:xfrm>
          <a:prstGeom prst="rect">
            <a:avLst/>
          </a:prstGeom>
          <a:solidFill>
            <a:srgbClr val="002060">
              <a:alpha val="8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dirty="0">
              <a:latin typeface="Abadi" panose="020B0604020104020204" pitchFamily="34" charset="0"/>
            </a:endParaRPr>
          </a:p>
        </p:txBody>
      </p:sp>
      <p:sp>
        <p:nvSpPr>
          <p:cNvPr id="181" name="Google Shape;181;p28"/>
          <p:cNvSpPr txBox="1">
            <a:spLocks noGrp="1"/>
          </p:cNvSpPr>
          <p:nvPr>
            <p:ph type="subTitle" idx="1"/>
          </p:nvPr>
        </p:nvSpPr>
        <p:spPr>
          <a:xfrm>
            <a:off x="449943" y="2589902"/>
            <a:ext cx="16981714" cy="5786290"/>
          </a:xfrm>
          <a:prstGeom prst="rect">
            <a:avLst/>
          </a:prstGeom>
        </p:spPr>
        <p:txBody>
          <a:bodyPr spcFirstLastPara="1" vert="horz" wrap="square" lIns="182850" tIns="182850" rIns="182850" bIns="182850" rtlCol="0" anchor="ctr" anchorCtr="0">
            <a:noAutofit/>
          </a:bodyPr>
          <a:lstStyle/>
          <a:p>
            <a:pPr marL="571500" indent="-571500" algn="just">
              <a:spcBef>
                <a:spcPts val="1200"/>
              </a:spcBef>
              <a:buClr>
                <a:schemeClr val="bg1"/>
              </a:buClr>
              <a:buSzPts val="1100"/>
              <a:buFont typeface="Wingdings" panose="05000000000000000000" pitchFamily="2" charset="2"/>
              <a:buChar char="§"/>
            </a:pPr>
            <a:r>
              <a:rPr lang="en-US" sz="3600" dirty="0">
                <a:solidFill>
                  <a:srgbClr val="B7E0FF"/>
                </a:solidFill>
                <a:latin typeface="Tahoma" panose="020B0604030504040204" pitchFamily="34" charset="0"/>
                <a:ea typeface="Tahoma" panose="020B0604030504040204" pitchFamily="34" charset="0"/>
                <a:cs typeface="Tahoma" panose="020B0604030504040204" pitchFamily="34" charset="0"/>
                <a:sym typeface="Montserrat"/>
              </a:rPr>
              <a:t>Entry 5(B) of the Schedule II, CGST Act, 2017 </a:t>
            </a:r>
          </a:p>
          <a:p>
            <a:pPr marL="0" indent="0" algn="just">
              <a:spcBef>
                <a:spcPts val="1200"/>
              </a:spcBef>
              <a:buClr>
                <a:schemeClr val="bg1"/>
              </a:buClr>
              <a:buSzPts val="1100"/>
            </a:pPr>
            <a:endParaRPr lang="en-US" sz="3600" b="1" i="1" dirty="0">
              <a:solidFill>
                <a:srgbClr val="B7E0FF"/>
              </a:solidFill>
              <a:latin typeface="Tahoma" panose="020B0604030504040204" pitchFamily="34" charset="0"/>
              <a:ea typeface="Tahoma" panose="020B0604030504040204" pitchFamily="34" charset="0"/>
              <a:cs typeface="Tahoma" panose="020B0604030504040204" pitchFamily="34" charset="0"/>
              <a:sym typeface="Montserrat"/>
            </a:endParaRPr>
          </a:p>
          <a:p>
            <a:pPr marL="0" indent="0" algn="just">
              <a:lnSpc>
                <a:spcPct val="150000"/>
              </a:lnSpc>
              <a:spcBef>
                <a:spcPts val="1200"/>
              </a:spcBef>
              <a:buClr>
                <a:schemeClr val="bg1"/>
              </a:buClr>
              <a:buSzPts val="1100"/>
            </a:pPr>
            <a:r>
              <a:rPr lang="en-US" sz="3600" b="1" i="1" dirty="0">
                <a:solidFill>
                  <a:srgbClr val="B7E0FF"/>
                </a:solidFill>
                <a:latin typeface="Tahoma" panose="020B0604030504040204" pitchFamily="34" charset="0"/>
                <a:ea typeface="Tahoma" panose="020B0604030504040204" pitchFamily="34" charset="0"/>
                <a:cs typeface="Tahoma" panose="020B0604030504040204" pitchFamily="34" charset="0"/>
                <a:sym typeface="Montserrat"/>
              </a:rPr>
              <a:t>	“(b) construction of </a:t>
            </a:r>
            <a:r>
              <a:rPr lang="en-US" sz="3600" b="1" i="1" u="sng" dirty="0">
                <a:solidFill>
                  <a:srgbClr val="B7E0FF"/>
                </a:solidFill>
                <a:latin typeface="Tahoma" panose="020B0604030504040204" pitchFamily="34" charset="0"/>
                <a:ea typeface="Tahoma" panose="020B0604030504040204" pitchFamily="34" charset="0"/>
                <a:cs typeface="Tahoma" panose="020B0604030504040204" pitchFamily="34" charset="0"/>
                <a:sym typeface="Montserrat"/>
              </a:rPr>
              <a:t>a complex</a:t>
            </a:r>
            <a:r>
              <a:rPr lang="en-US" sz="3600" b="1" i="1" dirty="0">
                <a:solidFill>
                  <a:srgbClr val="B7E0FF"/>
                </a:solidFill>
                <a:latin typeface="Tahoma" panose="020B0604030504040204" pitchFamily="34" charset="0"/>
                <a:ea typeface="Tahoma" panose="020B0604030504040204" pitchFamily="34" charset="0"/>
                <a:cs typeface="Tahoma" panose="020B0604030504040204" pitchFamily="34" charset="0"/>
                <a:sym typeface="Montserrat"/>
              </a:rPr>
              <a:t>, building, </a:t>
            </a:r>
            <a:r>
              <a:rPr lang="en-US" sz="3600" b="1" i="1" u="sng" dirty="0">
                <a:solidFill>
                  <a:srgbClr val="B7E0FF"/>
                </a:solidFill>
                <a:latin typeface="Tahoma" panose="020B0604030504040204" pitchFamily="34" charset="0"/>
                <a:ea typeface="Tahoma" panose="020B0604030504040204" pitchFamily="34" charset="0"/>
                <a:cs typeface="Tahoma" panose="020B0604030504040204" pitchFamily="34" charset="0"/>
                <a:sym typeface="Montserrat"/>
              </a:rPr>
              <a:t>civil structure or a part thereof</a:t>
            </a:r>
            <a:r>
              <a:rPr lang="en-US" sz="3600" b="1" i="1" dirty="0">
                <a:solidFill>
                  <a:srgbClr val="B7E0FF"/>
                </a:solidFill>
                <a:latin typeface="Tahoma" panose="020B0604030504040204" pitchFamily="34" charset="0"/>
                <a:ea typeface="Tahoma" panose="020B0604030504040204" pitchFamily="34" charset="0"/>
                <a:cs typeface="Tahoma" panose="020B0604030504040204" pitchFamily="34" charset="0"/>
                <a:sym typeface="Montserrat"/>
              </a:rPr>
              <a:t>, including a </a:t>
            </a:r>
            <a:r>
              <a:rPr lang="en-US" sz="3600" b="1" i="1" u="sng" dirty="0">
                <a:solidFill>
                  <a:srgbClr val="B7E0FF"/>
                </a:solidFill>
                <a:latin typeface="Tahoma" panose="020B0604030504040204" pitchFamily="34" charset="0"/>
                <a:ea typeface="Tahoma" panose="020B0604030504040204" pitchFamily="34" charset="0"/>
                <a:cs typeface="Tahoma" panose="020B0604030504040204" pitchFamily="34" charset="0"/>
                <a:sym typeface="Montserrat"/>
              </a:rPr>
              <a:t>complex or building </a:t>
            </a:r>
            <a:r>
              <a:rPr lang="en-US" sz="3600" b="1" i="1" dirty="0">
                <a:solidFill>
                  <a:srgbClr val="B7E0FF"/>
                </a:solidFill>
                <a:latin typeface="Tahoma" panose="020B0604030504040204" pitchFamily="34" charset="0"/>
                <a:ea typeface="Tahoma" panose="020B0604030504040204" pitchFamily="34" charset="0"/>
                <a:cs typeface="Tahoma" panose="020B0604030504040204" pitchFamily="34" charset="0"/>
                <a:sym typeface="Montserrat"/>
              </a:rPr>
              <a:t>intended for sale to a buyer, wholly or partly, except where the entire consideration has been received after issuance of completion certificate, where required, by the competent authority or after its first occupation, whichever is earlier.”</a:t>
            </a:r>
          </a:p>
          <a:p>
            <a:pPr marL="0" indent="0" algn="just">
              <a:spcBef>
                <a:spcPts val="1200"/>
              </a:spcBef>
              <a:buClr>
                <a:schemeClr val="bg1"/>
              </a:buClr>
              <a:buSzPts val="1100"/>
            </a:pPr>
            <a:endParaRPr lang="es" sz="3600" dirty="0">
              <a:solidFill>
                <a:srgbClr val="0070C0"/>
              </a:solidFill>
              <a:latin typeface="Tahoma" panose="020B0604030504040204" pitchFamily="34" charset="0"/>
              <a:ea typeface="Tahoma" panose="020B0604030504040204" pitchFamily="34" charset="0"/>
              <a:cs typeface="Tahoma" panose="020B0604030504040204" pitchFamily="34" charset="0"/>
              <a:sym typeface="Montserrat"/>
            </a:endParaRPr>
          </a:p>
          <a:p>
            <a:pPr marL="0" indent="0" algn="just">
              <a:spcBef>
                <a:spcPts val="1200"/>
              </a:spcBef>
              <a:buClr>
                <a:schemeClr val="dk1"/>
              </a:buClr>
              <a:buSzPts val="1100"/>
            </a:pPr>
            <a:r>
              <a:rPr lang="es" sz="3600" dirty="0">
                <a:solidFill>
                  <a:srgbClr val="0070C0"/>
                </a:solidFill>
                <a:latin typeface="Tahoma" panose="020B0604030504040204" pitchFamily="34" charset="0"/>
                <a:ea typeface="Tahoma" panose="020B0604030504040204" pitchFamily="34" charset="0"/>
                <a:cs typeface="Tahoma" panose="020B0604030504040204" pitchFamily="34" charset="0"/>
                <a:sym typeface="Montserrat"/>
              </a:rPr>
              <a:t> </a:t>
            </a:r>
            <a:endParaRPr sz="3600" dirty="0">
              <a:solidFill>
                <a:srgbClr val="0070C0"/>
              </a:solidFill>
              <a:latin typeface="Tahoma" panose="020B0604030504040204" pitchFamily="34" charset="0"/>
              <a:ea typeface="Tahoma" panose="020B0604030504040204" pitchFamily="34" charset="0"/>
              <a:cs typeface="Tahoma" panose="020B0604030504040204" pitchFamily="34" charset="0"/>
              <a:sym typeface="Montserrat"/>
            </a:endParaRPr>
          </a:p>
        </p:txBody>
      </p:sp>
      <p:sp>
        <p:nvSpPr>
          <p:cNvPr id="182" name="Google Shape;182;p28"/>
          <p:cNvSpPr txBox="1">
            <a:spLocks noGrp="1"/>
          </p:cNvSpPr>
          <p:nvPr>
            <p:ph type="body" idx="4294967295"/>
          </p:nvPr>
        </p:nvSpPr>
        <p:spPr>
          <a:xfrm>
            <a:off x="624115" y="684902"/>
            <a:ext cx="15019414" cy="1905000"/>
          </a:xfrm>
          <a:prstGeom prst="rect">
            <a:avLst/>
          </a:prstGeom>
        </p:spPr>
        <p:txBody>
          <a:bodyPr spcFirstLastPara="1" vert="horz" wrap="square" lIns="182850" tIns="182850" rIns="182850" bIns="182850" rtlCol="0" anchor="t" anchorCtr="0">
            <a:noAutofit/>
          </a:bodyPr>
          <a:lstStyle/>
          <a:p>
            <a:pPr marL="0" indent="0">
              <a:spcBef>
                <a:spcPts val="0"/>
              </a:spcBef>
              <a:buNone/>
            </a:pPr>
            <a:r>
              <a:rPr lang="es" sz="4800" dirty="0">
                <a:solidFill>
                  <a:srgbClr val="90CCFA"/>
                </a:solidFill>
                <a:latin typeface="Montserrat ExtraBold"/>
                <a:ea typeface="Montserrat ExtraBold"/>
                <a:cs typeface="Montserrat ExtraBold"/>
                <a:sym typeface="Montserrat ExtraBold"/>
              </a:rPr>
              <a:t>Under Development Plotting</a:t>
            </a:r>
          </a:p>
          <a:p>
            <a:pPr marL="0" indent="0">
              <a:spcBef>
                <a:spcPts val="0"/>
              </a:spcBef>
              <a:buNone/>
            </a:pPr>
            <a:endParaRPr lang="es" sz="4800" dirty="0">
              <a:solidFill>
                <a:srgbClr val="90CCFA"/>
              </a:solidFill>
              <a:latin typeface="Montserrat ExtraBold"/>
              <a:ea typeface="Montserrat ExtraBold"/>
              <a:cs typeface="Montserrat ExtraBold"/>
              <a:sym typeface="Montserrat ExtraBold"/>
            </a:endParaRPr>
          </a:p>
          <a:p>
            <a:pPr marL="0" indent="0">
              <a:spcBef>
                <a:spcPts val="0"/>
              </a:spcBef>
              <a:buNone/>
            </a:pPr>
            <a:r>
              <a:rPr lang="es" sz="4800" dirty="0">
                <a:solidFill>
                  <a:srgbClr val="90CCFA"/>
                </a:solidFill>
                <a:latin typeface="Montserrat ExtraBold"/>
                <a:ea typeface="Montserrat ExtraBold"/>
                <a:cs typeface="Montserrat ExtraBold"/>
                <a:sym typeface="Montserrat ExtraBold"/>
              </a:rPr>
              <a:t> </a:t>
            </a:r>
            <a:endParaRPr sz="4800" dirty="0">
              <a:solidFill>
                <a:srgbClr val="90CCFA"/>
              </a:solidFill>
              <a:highlight>
                <a:srgbClr val="FFFFFF"/>
              </a:highlight>
              <a:latin typeface="Montserrat ExtraBold"/>
              <a:ea typeface="Montserrat ExtraBold"/>
              <a:cs typeface="Montserrat ExtraBold"/>
              <a:sym typeface="Montserrat ExtraBold"/>
            </a:endParaRPr>
          </a:p>
        </p:txBody>
      </p:sp>
      <p:sp>
        <p:nvSpPr>
          <p:cNvPr id="2" name="Arrow: Down 1">
            <a:extLst>
              <a:ext uri="{FF2B5EF4-FFF2-40B4-BE49-F238E27FC236}">
                <a16:creationId xmlns:a16="http://schemas.microsoft.com/office/drawing/2014/main" id="{F4AC279B-0D56-B9B7-0C32-50B78B3706A6}"/>
              </a:ext>
            </a:extLst>
          </p:cNvPr>
          <p:cNvSpPr/>
          <p:nvPr/>
        </p:nvSpPr>
        <p:spPr>
          <a:xfrm rot="2653789">
            <a:off x="10925851" y="2600965"/>
            <a:ext cx="307511" cy="246461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D655CC16-835E-3603-D108-0161AF053209}"/>
              </a:ext>
            </a:extLst>
          </p:cNvPr>
          <p:cNvSpPr txBox="1"/>
          <p:nvPr/>
        </p:nvSpPr>
        <p:spPr>
          <a:xfrm>
            <a:off x="11495078" y="2233624"/>
            <a:ext cx="4243167" cy="908864"/>
          </a:xfrm>
          <a:prstGeom prst="ellipse">
            <a:avLst/>
          </a:prstGeom>
          <a:noFill/>
          <a:ln>
            <a:solidFill>
              <a:schemeClr val="bg1"/>
            </a:solidFill>
          </a:ln>
        </p:spPr>
        <p:txBody>
          <a:bodyPr wrap="none" rtlCol="0">
            <a:spAutoFit/>
          </a:bodyPr>
          <a:lstStyle/>
          <a:p>
            <a:r>
              <a:rPr lang="en-IN" sz="3600" dirty="0">
                <a:solidFill>
                  <a:schemeClr val="bg1"/>
                </a:solidFill>
              </a:rPr>
              <a:t>Civil Structure?</a:t>
            </a:r>
            <a:endParaRPr lang="en-IN" dirty="0">
              <a:solidFill>
                <a:schemeClr val="bg1"/>
              </a:solidFill>
            </a:endParaRPr>
          </a:p>
        </p:txBody>
      </p:sp>
      <p:sp>
        <p:nvSpPr>
          <p:cNvPr id="6" name="TextBox 5">
            <a:extLst>
              <a:ext uri="{FF2B5EF4-FFF2-40B4-BE49-F238E27FC236}">
                <a16:creationId xmlns:a16="http://schemas.microsoft.com/office/drawing/2014/main" id="{490EC800-4BB7-1B2F-2F08-635EC66E549D}"/>
              </a:ext>
            </a:extLst>
          </p:cNvPr>
          <p:cNvSpPr txBox="1"/>
          <p:nvPr/>
        </p:nvSpPr>
        <p:spPr>
          <a:xfrm>
            <a:off x="2286000" y="8053376"/>
            <a:ext cx="12251536" cy="908864"/>
          </a:xfrm>
          <a:prstGeom prst="ellipse">
            <a:avLst/>
          </a:prstGeom>
          <a:noFill/>
          <a:ln>
            <a:solidFill>
              <a:schemeClr val="bg1"/>
            </a:solidFill>
          </a:ln>
        </p:spPr>
        <p:txBody>
          <a:bodyPr wrap="none" rtlCol="0">
            <a:spAutoFit/>
          </a:bodyPr>
          <a:lstStyle/>
          <a:p>
            <a:r>
              <a:rPr lang="en-IN" sz="3600" dirty="0">
                <a:solidFill>
                  <a:schemeClr val="bg1"/>
                </a:solidFill>
              </a:rPr>
              <a:t>Not Covered under Exception, hence taxable?</a:t>
            </a:r>
            <a:endParaRPr lang="en-IN" dirty="0">
              <a:solidFill>
                <a:schemeClr val="bg1"/>
              </a:solidFill>
            </a:endParaRPr>
          </a:p>
        </p:txBody>
      </p:sp>
    </p:spTree>
    <p:extLst>
      <p:ext uri="{BB962C8B-B14F-4D97-AF65-F5344CB8AC3E}">
        <p14:creationId xmlns:p14="http://schemas.microsoft.com/office/powerpoint/2010/main" val="87930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179"/>
        <p:cNvGrpSpPr/>
        <p:nvPr/>
      </p:nvGrpSpPr>
      <p:grpSpPr>
        <a:xfrm>
          <a:off x="0" y="0"/>
          <a:ext cx="0" cy="0"/>
          <a:chOff x="0" y="0"/>
          <a:chExt cx="0" cy="0"/>
        </a:xfrm>
      </p:grpSpPr>
      <p:sp>
        <p:nvSpPr>
          <p:cNvPr id="3" name="Rectangle 2">
            <a:extLst>
              <a:ext uri="{FF2B5EF4-FFF2-40B4-BE49-F238E27FC236}">
                <a16:creationId xmlns:a16="http://schemas.microsoft.com/office/drawing/2014/main" id="{915808FB-F6D9-0158-A8E3-0164C04DB73E}"/>
              </a:ext>
            </a:extLst>
          </p:cNvPr>
          <p:cNvSpPr/>
          <p:nvPr/>
        </p:nvSpPr>
        <p:spPr>
          <a:xfrm>
            <a:off x="-406400" y="0"/>
            <a:ext cx="18694400" cy="10287000"/>
          </a:xfrm>
          <a:prstGeom prst="rect">
            <a:avLst/>
          </a:prstGeom>
          <a:solidFill>
            <a:srgbClr val="002060">
              <a:alpha val="8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dirty="0">
              <a:latin typeface="Abadi" panose="020B0604020104020204" pitchFamily="34" charset="0"/>
            </a:endParaRPr>
          </a:p>
        </p:txBody>
      </p:sp>
      <p:sp>
        <p:nvSpPr>
          <p:cNvPr id="181" name="Google Shape;181;p28"/>
          <p:cNvSpPr txBox="1">
            <a:spLocks noGrp="1"/>
          </p:cNvSpPr>
          <p:nvPr>
            <p:ph type="subTitle" idx="1"/>
          </p:nvPr>
        </p:nvSpPr>
        <p:spPr>
          <a:xfrm>
            <a:off x="381000" y="-266700"/>
            <a:ext cx="16916400" cy="7808300"/>
          </a:xfrm>
          <a:prstGeom prst="rect">
            <a:avLst/>
          </a:prstGeom>
        </p:spPr>
        <p:txBody>
          <a:bodyPr spcFirstLastPara="1" vert="horz" wrap="square" lIns="182850" tIns="182850" rIns="182850" bIns="182850" rtlCol="0" anchor="t" anchorCtr="0">
            <a:noAutofit/>
          </a:bodyPr>
          <a:lstStyle/>
          <a:p>
            <a:pPr marL="571500" indent="-571500" algn="just">
              <a:spcBef>
                <a:spcPts val="1200"/>
              </a:spcBef>
              <a:buClr>
                <a:schemeClr val="bg1"/>
              </a:buClr>
              <a:buSzPts val="1100"/>
              <a:buFont typeface="Wingdings" panose="05000000000000000000" pitchFamily="2" charset="2"/>
              <a:buChar char="§"/>
            </a:pPr>
            <a:endParaRPr lang="en-US" sz="4000"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endParaRPr>
          </a:p>
          <a:p>
            <a:pPr marL="0" indent="0" algn="just">
              <a:spcBef>
                <a:spcPts val="1200"/>
              </a:spcBef>
              <a:buClr>
                <a:schemeClr val="bg1"/>
              </a:buClr>
              <a:buSzPts val="1100"/>
            </a:pPr>
            <a:endParaRPr lang="en-US" sz="4000"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endParaRPr>
          </a:p>
          <a:p>
            <a:pPr marL="0" indent="0" algn="just">
              <a:spcBef>
                <a:spcPts val="1200"/>
              </a:spcBef>
              <a:buClr>
                <a:schemeClr val="bg1"/>
              </a:buClr>
              <a:buSzPts val="1100"/>
            </a:pPr>
            <a:endParaRPr lang="en-US" sz="4000"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endParaRPr>
          </a:p>
          <a:p>
            <a:pPr marL="0" indent="0" algn="just">
              <a:spcBef>
                <a:spcPts val="1200"/>
              </a:spcBef>
              <a:buClr>
                <a:schemeClr val="bg1"/>
              </a:buClr>
              <a:buSzPts val="1100"/>
            </a:pPr>
            <a:endParaRPr lang="en-US" sz="4000"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endParaRPr>
          </a:p>
          <a:p>
            <a:pPr marL="0" indent="0" algn="just">
              <a:spcBef>
                <a:spcPts val="1200"/>
              </a:spcBef>
              <a:buClr>
                <a:schemeClr val="bg1"/>
              </a:buClr>
              <a:buSzPts val="1100"/>
            </a:pP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K. Raheja Development Corporation [2006 (3) S.T.R. 337 (S.C.)]</a:t>
            </a:r>
          </a:p>
          <a:p>
            <a:pPr marL="0" indent="0" algn="just">
              <a:lnSpc>
                <a:spcPct val="150000"/>
              </a:lnSpc>
              <a:spcBef>
                <a:spcPts val="1200"/>
              </a:spcBef>
              <a:buClr>
                <a:schemeClr val="bg1"/>
              </a:buClr>
              <a:buSzPts val="1100"/>
            </a:pP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If construction on behalf of the prospective buyer under a contract (agreement to sale) such contract is a works contract and builder is working as a contractor and liable to pay. </a:t>
            </a:r>
            <a:endParaRPr lang="en-IN" sz="4000"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endParaRPr>
          </a:p>
          <a:p>
            <a:pPr marL="0" indent="0" algn="just">
              <a:lnSpc>
                <a:spcPct val="150000"/>
              </a:lnSpc>
              <a:spcBef>
                <a:spcPts val="1200"/>
              </a:spcBef>
              <a:buClr>
                <a:schemeClr val="bg1"/>
              </a:buClr>
              <a:buSzPts val="1100"/>
            </a:pPr>
            <a:r>
              <a:rPr lang="en-IN" sz="4000"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Confirmed by SC in L &amp; T </a:t>
            </a:r>
            <a:endParaRPr lang="en-US" sz="4000"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endParaRPr>
          </a:p>
        </p:txBody>
      </p:sp>
      <p:sp>
        <p:nvSpPr>
          <p:cNvPr id="182" name="Google Shape;182;p28"/>
          <p:cNvSpPr txBox="1">
            <a:spLocks noGrp="1"/>
          </p:cNvSpPr>
          <p:nvPr>
            <p:ph type="body" idx="4294967295"/>
          </p:nvPr>
        </p:nvSpPr>
        <p:spPr>
          <a:xfrm>
            <a:off x="415636" y="723900"/>
            <a:ext cx="15019414" cy="1905000"/>
          </a:xfrm>
          <a:prstGeom prst="rect">
            <a:avLst/>
          </a:prstGeom>
        </p:spPr>
        <p:txBody>
          <a:bodyPr spcFirstLastPara="1" vert="horz" wrap="square" lIns="182850" tIns="182850" rIns="182850" bIns="182850" rtlCol="0" anchor="t" anchorCtr="0">
            <a:noAutofit/>
          </a:bodyPr>
          <a:lstStyle/>
          <a:p>
            <a:pPr marL="0" indent="0">
              <a:spcBef>
                <a:spcPts val="0"/>
              </a:spcBef>
              <a:buNone/>
            </a:pPr>
            <a:r>
              <a:rPr lang="es" sz="4800" dirty="0">
                <a:solidFill>
                  <a:srgbClr val="90CCFA"/>
                </a:solidFill>
                <a:latin typeface="Montserrat ExtraBold"/>
                <a:ea typeface="Montserrat ExtraBold"/>
                <a:cs typeface="Montserrat ExtraBold"/>
                <a:sym typeface="Montserrat ExtraBold"/>
              </a:rPr>
              <a:t>Under Development Plotting</a:t>
            </a:r>
          </a:p>
        </p:txBody>
      </p:sp>
    </p:spTree>
    <p:extLst>
      <p:ext uri="{BB962C8B-B14F-4D97-AF65-F5344CB8AC3E}">
        <p14:creationId xmlns:p14="http://schemas.microsoft.com/office/powerpoint/2010/main" val="3543949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179"/>
        <p:cNvGrpSpPr/>
        <p:nvPr/>
      </p:nvGrpSpPr>
      <p:grpSpPr>
        <a:xfrm>
          <a:off x="0" y="0"/>
          <a:ext cx="0" cy="0"/>
          <a:chOff x="0" y="0"/>
          <a:chExt cx="0" cy="0"/>
        </a:xfrm>
      </p:grpSpPr>
      <p:sp>
        <p:nvSpPr>
          <p:cNvPr id="3" name="Rectangle 2">
            <a:extLst>
              <a:ext uri="{FF2B5EF4-FFF2-40B4-BE49-F238E27FC236}">
                <a16:creationId xmlns:a16="http://schemas.microsoft.com/office/drawing/2014/main" id="{915808FB-F6D9-0158-A8E3-0164C04DB73E}"/>
              </a:ext>
            </a:extLst>
          </p:cNvPr>
          <p:cNvSpPr/>
          <p:nvPr/>
        </p:nvSpPr>
        <p:spPr>
          <a:xfrm>
            <a:off x="-406400" y="0"/>
            <a:ext cx="18694400" cy="10287000"/>
          </a:xfrm>
          <a:prstGeom prst="rect">
            <a:avLst/>
          </a:prstGeom>
          <a:solidFill>
            <a:srgbClr val="002060">
              <a:alpha val="8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dirty="0">
              <a:latin typeface="Abadi" panose="020B0604020104020204" pitchFamily="34" charset="0"/>
            </a:endParaRPr>
          </a:p>
        </p:txBody>
      </p:sp>
      <p:sp>
        <p:nvSpPr>
          <p:cNvPr id="181" name="Google Shape;181;p28"/>
          <p:cNvSpPr txBox="1">
            <a:spLocks noGrp="1"/>
          </p:cNvSpPr>
          <p:nvPr>
            <p:ph type="subTitle" idx="1"/>
          </p:nvPr>
        </p:nvSpPr>
        <p:spPr>
          <a:xfrm>
            <a:off x="304798" y="3010818"/>
            <a:ext cx="17068800" cy="6055700"/>
          </a:xfrm>
          <a:prstGeom prst="rect">
            <a:avLst/>
          </a:prstGeom>
        </p:spPr>
        <p:txBody>
          <a:bodyPr spcFirstLastPara="1" vert="horz" wrap="square" lIns="182850" tIns="182850" rIns="182850" bIns="182850" rtlCol="0" anchor="ctr" anchorCtr="0">
            <a:noAutofit/>
          </a:bodyPr>
          <a:lstStyle/>
          <a:p>
            <a:pPr marL="0" indent="0" algn="just">
              <a:spcBef>
                <a:spcPts val="1200"/>
              </a:spcBef>
              <a:buClr>
                <a:schemeClr val="bg1"/>
              </a:buClr>
              <a:buSzPts val="1100"/>
            </a:pP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Para 89 of the </a:t>
            </a:r>
            <a:r>
              <a:rPr lang="en-US" sz="4000" b="1" dirty="0" err="1">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Munjaal</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 Bhatt Guj. HC.</a:t>
            </a:r>
            <a:endParaRPr lang="en-US" sz="4000"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endParaRPr>
          </a:p>
          <a:p>
            <a:pPr marL="571500" indent="-571500" algn="just">
              <a:spcBef>
                <a:spcPts val="1200"/>
              </a:spcBef>
              <a:buClr>
                <a:schemeClr val="bg1"/>
              </a:buClr>
              <a:buSzPts val="1100"/>
              <a:buFont typeface="Wingdings" panose="05000000000000000000" pitchFamily="2" charset="2"/>
              <a:buChar char="§"/>
            </a:pPr>
            <a:r>
              <a:rPr lang="en-US" sz="4000"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“89. We are not dealing with a case where development is undertaken at the behest of another person. If that be so, then there could be imposition of tax under the CGST Act on the goods and services used in the course of development.”</a:t>
            </a:r>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endParaRPr>
          </a:p>
          <a:p>
            <a:pPr marL="571500" indent="-571500" algn="just">
              <a:spcBef>
                <a:spcPts val="1200"/>
              </a:spcBef>
              <a:buClr>
                <a:schemeClr val="bg1"/>
              </a:buClr>
              <a:buSzPts val="1100"/>
              <a:buFont typeface="Wingdings" panose="05000000000000000000" pitchFamily="2" charset="2"/>
              <a:buChar char="§"/>
            </a:pPr>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endParaRPr>
          </a:p>
          <a:p>
            <a:pPr marL="0" indent="0" algn="just">
              <a:spcBef>
                <a:spcPts val="1200"/>
              </a:spcBef>
              <a:buClr>
                <a:schemeClr val="bg1"/>
              </a:buClr>
              <a:buSzPts val="1100"/>
            </a:pP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Para 121 of the </a:t>
            </a:r>
            <a:r>
              <a:rPr lang="en-US" sz="4000" b="1" dirty="0" err="1">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Munjaal</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 Bhatt Guj. HC.</a:t>
            </a:r>
          </a:p>
          <a:p>
            <a:pPr marL="571500" indent="-571500" algn="just">
              <a:spcBef>
                <a:spcPts val="1200"/>
              </a:spcBef>
              <a:buClr>
                <a:schemeClr val="bg1"/>
              </a:buClr>
              <a:buSzPts val="1100"/>
              <a:buFont typeface="Wingdings" panose="05000000000000000000" pitchFamily="2" charset="2"/>
              <a:buChar char="§"/>
            </a:pP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a:t>
            </a:r>
            <a:r>
              <a:rPr lang="en-US" sz="4000"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We have already observed that in a given case there may be tax liability if the development of land is undertaken pursuant to contract with buyer.” </a:t>
            </a:r>
            <a:endParaRPr lang="en-US" sz="4000" b="1"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endParaRPr>
          </a:p>
          <a:p>
            <a:pPr marL="0" indent="0" algn="just">
              <a:spcBef>
                <a:spcPts val="1200"/>
              </a:spcBef>
              <a:buClr>
                <a:schemeClr val="bg1"/>
              </a:buClr>
              <a:buSzPts val="1100"/>
            </a:pPr>
            <a:endParaRPr lang="en-US" sz="3200"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endParaRPr>
          </a:p>
        </p:txBody>
      </p:sp>
      <p:sp>
        <p:nvSpPr>
          <p:cNvPr id="182" name="Google Shape;182;p28"/>
          <p:cNvSpPr txBox="1">
            <a:spLocks noGrp="1"/>
          </p:cNvSpPr>
          <p:nvPr>
            <p:ph type="body" idx="4294967295"/>
          </p:nvPr>
        </p:nvSpPr>
        <p:spPr>
          <a:xfrm>
            <a:off x="624115" y="684902"/>
            <a:ext cx="15019414" cy="1905000"/>
          </a:xfrm>
          <a:prstGeom prst="rect">
            <a:avLst/>
          </a:prstGeom>
        </p:spPr>
        <p:txBody>
          <a:bodyPr spcFirstLastPara="1" vert="horz" wrap="square" lIns="182850" tIns="182850" rIns="182850" bIns="182850" rtlCol="0" anchor="t" anchorCtr="0">
            <a:noAutofit/>
          </a:bodyPr>
          <a:lstStyle/>
          <a:p>
            <a:pPr marL="0" indent="0">
              <a:spcBef>
                <a:spcPts val="0"/>
              </a:spcBef>
              <a:buNone/>
            </a:pPr>
            <a:r>
              <a:rPr lang="es" sz="4800" dirty="0">
                <a:solidFill>
                  <a:srgbClr val="90CCFA"/>
                </a:solidFill>
                <a:latin typeface="Montserrat ExtraBold"/>
                <a:ea typeface="Montserrat ExtraBold"/>
                <a:cs typeface="Montserrat ExtraBold"/>
                <a:sym typeface="Montserrat ExtraBold"/>
              </a:rPr>
              <a:t>Under Development Plotting </a:t>
            </a:r>
            <a:endParaRPr sz="4800" dirty="0">
              <a:solidFill>
                <a:srgbClr val="90CCFA"/>
              </a:solidFill>
              <a:highlight>
                <a:srgbClr val="FFFFFF"/>
              </a:highlight>
              <a:latin typeface="Montserrat ExtraBold"/>
              <a:ea typeface="Montserrat ExtraBold"/>
              <a:cs typeface="Montserrat ExtraBold"/>
              <a:sym typeface="Montserrat ExtraBold"/>
            </a:endParaRPr>
          </a:p>
        </p:txBody>
      </p:sp>
    </p:spTree>
    <p:extLst>
      <p:ext uri="{BB962C8B-B14F-4D97-AF65-F5344CB8AC3E}">
        <p14:creationId xmlns:p14="http://schemas.microsoft.com/office/powerpoint/2010/main" val="981164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14300"/>
            <a:ext cx="18288000" cy="104394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IN"/>
          </a:p>
        </p:txBody>
      </p:sp>
      <p:sp>
        <p:nvSpPr>
          <p:cNvPr id="12" name="TextBox 12"/>
          <p:cNvSpPr txBox="1"/>
          <p:nvPr/>
        </p:nvSpPr>
        <p:spPr>
          <a:xfrm>
            <a:off x="762000" y="2124564"/>
            <a:ext cx="9830107" cy="2045432"/>
          </a:xfrm>
          <a:prstGeom prst="rect">
            <a:avLst/>
          </a:prstGeom>
        </p:spPr>
        <p:txBody>
          <a:bodyPr wrap="square" lIns="0" tIns="0" rIns="0" bIns="0" rtlCol="0" anchor="t">
            <a:spAutoFit/>
          </a:bodyPr>
          <a:lstStyle/>
          <a:p>
            <a:pPr algn="ctr">
              <a:lnSpc>
                <a:spcPts val="13809"/>
              </a:lnSpc>
            </a:pPr>
            <a:r>
              <a:rPr lang="en-US" sz="20000" dirty="0">
                <a:solidFill>
                  <a:schemeClr val="tx2">
                    <a:lumMod val="40000"/>
                    <a:lumOff val="60000"/>
                  </a:schemeClr>
                </a:solidFill>
                <a:latin typeface="Poppins Bold"/>
              </a:rPr>
              <a:t>Basics</a:t>
            </a:r>
            <a:endParaRPr lang="en-US" sz="7200" dirty="0">
              <a:solidFill>
                <a:schemeClr val="tx2">
                  <a:lumMod val="40000"/>
                  <a:lumOff val="60000"/>
                </a:schemeClr>
              </a:solidFill>
              <a:latin typeface="Poppins Bold"/>
            </a:endParaRPr>
          </a:p>
        </p:txBody>
      </p:sp>
      <p:sp>
        <p:nvSpPr>
          <p:cNvPr id="14" name="TextBox 13">
            <a:extLst>
              <a:ext uri="{FF2B5EF4-FFF2-40B4-BE49-F238E27FC236}">
                <a16:creationId xmlns:a16="http://schemas.microsoft.com/office/drawing/2014/main" id="{36E8C939-303E-D637-BFA6-BB4D74542576}"/>
              </a:ext>
            </a:extLst>
          </p:cNvPr>
          <p:cNvSpPr txBox="1"/>
          <p:nvPr/>
        </p:nvSpPr>
        <p:spPr>
          <a:xfrm>
            <a:off x="1263496" y="4420225"/>
            <a:ext cx="1327304" cy="1446550"/>
          </a:xfrm>
          <a:prstGeom prst="rect">
            <a:avLst/>
          </a:prstGeom>
          <a:noFill/>
        </p:spPr>
        <p:txBody>
          <a:bodyPr wrap="square" rtlCol="0">
            <a:spAutoFit/>
          </a:bodyPr>
          <a:lstStyle/>
          <a:p>
            <a:endParaRPr lang="en-IN" sz="8800" dirty="0">
              <a:solidFill>
                <a:schemeClr val="bg1"/>
              </a:solidFill>
              <a:latin typeface="Poppins Bold" panose="00000800000000000000" charset="0"/>
              <a:cs typeface="Poppins Bold" panose="00000800000000000000" charset="0"/>
            </a:endParaRPr>
          </a:p>
        </p:txBody>
      </p:sp>
    </p:spTree>
    <p:extLst>
      <p:ext uri="{BB962C8B-B14F-4D97-AF65-F5344CB8AC3E}">
        <p14:creationId xmlns:p14="http://schemas.microsoft.com/office/powerpoint/2010/main" val="1063085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IN"/>
          </a:p>
        </p:txBody>
      </p:sp>
      <p:grpSp>
        <p:nvGrpSpPr>
          <p:cNvPr id="3" name="Group 3"/>
          <p:cNvGrpSpPr/>
          <p:nvPr/>
        </p:nvGrpSpPr>
        <p:grpSpPr>
          <a:xfrm>
            <a:off x="0" y="3455789"/>
            <a:ext cx="3579191" cy="3230761"/>
            <a:chOff x="0" y="-38100"/>
            <a:chExt cx="942668" cy="850900"/>
          </a:xfrm>
        </p:grpSpPr>
        <p:sp>
          <p:nvSpPr>
            <p:cNvPr id="4" name="Freeform 4"/>
            <p:cNvSpPr/>
            <p:nvPr/>
          </p:nvSpPr>
          <p:spPr>
            <a:xfrm>
              <a:off x="23915" y="0"/>
              <a:ext cx="918753" cy="812800"/>
            </a:xfrm>
            <a:custGeom>
              <a:avLst/>
              <a:gdLst/>
              <a:ahLst/>
              <a:cxnLst/>
              <a:rect l="l" t="t" r="r" b="b"/>
              <a:pathLst>
                <a:path w="918753" h="812800">
                  <a:moveTo>
                    <a:pt x="0" y="0"/>
                  </a:moveTo>
                  <a:lnTo>
                    <a:pt x="918753" y="0"/>
                  </a:lnTo>
                  <a:lnTo>
                    <a:pt x="918753" y="812800"/>
                  </a:lnTo>
                  <a:lnTo>
                    <a:pt x="0" y="812800"/>
                  </a:lnTo>
                  <a:close/>
                </a:path>
              </a:pathLst>
            </a:custGeom>
            <a:solidFill>
              <a:srgbClr val="84A6C2">
                <a:alpha val="86667"/>
              </a:srgbClr>
            </a:solidFill>
          </p:spPr>
          <p:txBody>
            <a:bodyPr/>
            <a:lstStyle/>
            <a:p>
              <a:endParaRPr lang="en-IN" dirty="0"/>
            </a:p>
          </p:txBody>
        </p:sp>
        <p:sp>
          <p:nvSpPr>
            <p:cNvPr id="5" name="TextBox 5"/>
            <p:cNvSpPr txBox="1"/>
            <p:nvPr/>
          </p:nvSpPr>
          <p:spPr>
            <a:xfrm>
              <a:off x="0" y="-38100"/>
              <a:ext cx="918753"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3937244" y="3600450"/>
            <a:ext cx="10413512" cy="3086100"/>
            <a:chOff x="0" y="0"/>
            <a:chExt cx="2742653" cy="812800"/>
          </a:xfrm>
        </p:grpSpPr>
        <p:sp>
          <p:nvSpPr>
            <p:cNvPr id="7" name="Freeform 7"/>
            <p:cNvSpPr/>
            <p:nvPr/>
          </p:nvSpPr>
          <p:spPr>
            <a:xfrm>
              <a:off x="0" y="0"/>
              <a:ext cx="2742654" cy="812800"/>
            </a:xfrm>
            <a:custGeom>
              <a:avLst/>
              <a:gdLst/>
              <a:ahLst/>
              <a:cxnLst/>
              <a:rect l="l" t="t" r="r" b="b"/>
              <a:pathLst>
                <a:path w="2742654" h="812800">
                  <a:moveTo>
                    <a:pt x="0" y="0"/>
                  </a:moveTo>
                  <a:lnTo>
                    <a:pt x="2742654" y="0"/>
                  </a:lnTo>
                  <a:lnTo>
                    <a:pt x="2742654" y="812800"/>
                  </a:lnTo>
                  <a:lnTo>
                    <a:pt x="0" y="812800"/>
                  </a:lnTo>
                  <a:close/>
                </a:path>
              </a:pathLst>
            </a:custGeom>
            <a:solidFill>
              <a:srgbClr val="84A6C2">
                <a:alpha val="86667"/>
              </a:srgbClr>
            </a:solidFill>
          </p:spPr>
          <p:txBody>
            <a:bodyPr/>
            <a:lstStyle/>
            <a:p>
              <a:endParaRPr lang="en-IN"/>
            </a:p>
          </p:txBody>
        </p:sp>
        <p:sp>
          <p:nvSpPr>
            <p:cNvPr id="8" name="TextBox 8"/>
            <p:cNvSpPr txBox="1"/>
            <p:nvPr/>
          </p:nvSpPr>
          <p:spPr>
            <a:xfrm>
              <a:off x="0" y="-38100"/>
              <a:ext cx="2742653" cy="850900"/>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4228946" y="4000500"/>
            <a:ext cx="9830107" cy="1585819"/>
          </a:xfrm>
          <a:prstGeom prst="rect">
            <a:avLst/>
          </a:prstGeom>
        </p:spPr>
        <p:txBody>
          <a:bodyPr wrap="square" lIns="0" tIns="0" rIns="0" bIns="0" rtlCol="0" anchor="t">
            <a:spAutoFit/>
          </a:bodyPr>
          <a:lstStyle/>
          <a:p>
            <a:pPr algn="ctr">
              <a:lnSpc>
                <a:spcPts val="13809"/>
              </a:lnSpc>
            </a:pPr>
            <a:r>
              <a:rPr lang="en-US" sz="7200" dirty="0">
                <a:solidFill>
                  <a:srgbClr val="FFFFFF"/>
                </a:solidFill>
                <a:latin typeface="Poppins Bold"/>
              </a:rPr>
              <a:t>Brand Landing </a:t>
            </a:r>
          </a:p>
        </p:txBody>
      </p:sp>
      <p:sp>
        <p:nvSpPr>
          <p:cNvPr id="14" name="TextBox 13">
            <a:extLst>
              <a:ext uri="{FF2B5EF4-FFF2-40B4-BE49-F238E27FC236}">
                <a16:creationId xmlns:a16="http://schemas.microsoft.com/office/drawing/2014/main" id="{36E8C939-303E-D637-BFA6-BB4D74542576}"/>
              </a:ext>
            </a:extLst>
          </p:cNvPr>
          <p:cNvSpPr txBox="1"/>
          <p:nvPr/>
        </p:nvSpPr>
        <p:spPr>
          <a:xfrm>
            <a:off x="1263496" y="4420225"/>
            <a:ext cx="1327304" cy="1446550"/>
          </a:xfrm>
          <a:prstGeom prst="rect">
            <a:avLst/>
          </a:prstGeom>
          <a:noFill/>
        </p:spPr>
        <p:txBody>
          <a:bodyPr wrap="square" rtlCol="0">
            <a:spAutoFit/>
          </a:bodyPr>
          <a:lstStyle/>
          <a:p>
            <a:r>
              <a:rPr lang="en-US" sz="8800" dirty="0">
                <a:solidFill>
                  <a:schemeClr val="bg1"/>
                </a:solidFill>
                <a:latin typeface="Poppins Bold" panose="00000800000000000000" charset="0"/>
                <a:cs typeface="Poppins Bold" panose="00000800000000000000" charset="0"/>
              </a:rPr>
              <a:t>5.</a:t>
            </a:r>
            <a:endParaRPr lang="en-IN" sz="8800" dirty="0">
              <a:solidFill>
                <a:schemeClr val="bg1"/>
              </a:solidFill>
              <a:latin typeface="Poppins Bold" panose="00000800000000000000" charset="0"/>
              <a:cs typeface="Poppins Bold" panose="00000800000000000000" charset="0"/>
            </a:endParaRPr>
          </a:p>
        </p:txBody>
      </p:sp>
    </p:spTree>
    <p:extLst>
      <p:ext uri="{BB962C8B-B14F-4D97-AF65-F5344CB8AC3E}">
        <p14:creationId xmlns:p14="http://schemas.microsoft.com/office/powerpoint/2010/main" val="2437982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179"/>
        <p:cNvGrpSpPr/>
        <p:nvPr/>
      </p:nvGrpSpPr>
      <p:grpSpPr>
        <a:xfrm>
          <a:off x="0" y="0"/>
          <a:ext cx="0" cy="0"/>
          <a:chOff x="0" y="0"/>
          <a:chExt cx="0" cy="0"/>
        </a:xfrm>
      </p:grpSpPr>
      <p:sp>
        <p:nvSpPr>
          <p:cNvPr id="3" name="Rectangle 2">
            <a:extLst>
              <a:ext uri="{FF2B5EF4-FFF2-40B4-BE49-F238E27FC236}">
                <a16:creationId xmlns:a16="http://schemas.microsoft.com/office/drawing/2014/main" id="{915808FB-F6D9-0158-A8E3-0164C04DB73E}"/>
              </a:ext>
            </a:extLst>
          </p:cNvPr>
          <p:cNvSpPr/>
          <p:nvPr/>
        </p:nvSpPr>
        <p:spPr>
          <a:xfrm>
            <a:off x="-406400" y="0"/>
            <a:ext cx="18694400" cy="10287000"/>
          </a:xfrm>
          <a:prstGeom prst="rect">
            <a:avLst/>
          </a:prstGeom>
          <a:solidFill>
            <a:srgbClr val="002060">
              <a:alpha val="8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dirty="0">
              <a:latin typeface="Abadi" panose="020B0604020104020204" pitchFamily="34" charset="0"/>
            </a:endParaRPr>
          </a:p>
        </p:txBody>
      </p:sp>
      <p:sp>
        <p:nvSpPr>
          <p:cNvPr id="181" name="Google Shape;181;p28"/>
          <p:cNvSpPr txBox="1">
            <a:spLocks noGrp="1"/>
          </p:cNvSpPr>
          <p:nvPr>
            <p:ph type="subTitle" idx="1"/>
          </p:nvPr>
        </p:nvSpPr>
        <p:spPr>
          <a:xfrm>
            <a:off x="762000" y="2247900"/>
            <a:ext cx="17068800" cy="6055700"/>
          </a:xfrm>
          <a:prstGeom prst="rect">
            <a:avLst/>
          </a:prstGeom>
        </p:spPr>
        <p:txBody>
          <a:bodyPr spcFirstLastPara="1" vert="horz" wrap="square" lIns="182850" tIns="182850" rIns="182850" bIns="182850" rtlCol="0" anchor="ctr" anchorCtr="0">
            <a:noAutofit/>
          </a:bodyPr>
          <a:lstStyle/>
          <a:p>
            <a:pPr marL="571500" indent="-571500" algn="just">
              <a:lnSpc>
                <a:spcPct val="150000"/>
              </a:lnSpc>
              <a:spcBef>
                <a:spcPts val="1200"/>
              </a:spcBef>
              <a:buClr>
                <a:schemeClr val="bg1"/>
              </a:buClr>
              <a:buSzPts val="1100"/>
              <a:buFont typeface="Wingdings" panose="05000000000000000000" pitchFamily="2" charset="2"/>
              <a:buChar char="§"/>
            </a:pP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Builder prefers JV/SVPs for each project. </a:t>
            </a:r>
          </a:p>
          <a:p>
            <a:pPr marL="571500" indent="-571500" algn="just">
              <a:lnSpc>
                <a:spcPct val="150000"/>
              </a:lnSpc>
              <a:spcBef>
                <a:spcPts val="1200"/>
              </a:spcBef>
              <a:buClr>
                <a:schemeClr val="bg1"/>
              </a:buClr>
              <a:buSzPts val="1100"/>
              <a:buFont typeface="Wingdings" panose="05000000000000000000" pitchFamily="2" charset="2"/>
              <a:buChar char="§"/>
            </a:pP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Name of builder gets used for SVP or for Project Name or both</a:t>
            </a:r>
          </a:p>
          <a:p>
            <a:pPr marL="571500" indent="-571500" algn="just">
              <a:lnSpc>
                <a:spcPct val="150000"/>
              </a:lnSpc>
              <a:spcBef>
                <a:spcPts val="1200"/>
              </a:spcBef>
              <a:buClr>
                <a:schemeClr val="bg1"/>
              </a:buClr>
              <a:buSzPts val="1100"/>
              <a:buFont typeface="Wingdings" panose="05000000000000000000" pitchFamily="2" charset="2"/>
              <a:buChar char="§"/>
            </a:pP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Supply to related parties without consideration is subject to tax</a:t>
            </a:r>
          </a:p>
          <a:p>
            <a:pPr marL="571500" indent="-571500" algn="just">
              <a:lnSpc>
                <a:spcPct val="150000"/>
              </a:lnSpc>
              <a:spcBef>
                <a:spcPts val="1200"/>
              </a:spcBef>
              <a:buClr>
                <a:schemeClr val="bg1"/>
              </a:buClr>
              <a:buSzPts val="1100"/>
              <a:buFont typeface="Wingdings" panose="05000000000000000000" pitchFamily="2" charset="2"/>
              <a:buChar char="§"/>
            </a:pP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SAC 998396  Tradename and Franchises Services -18% </a:t>
            </a:r>
          </a:p>
        </p:txBody>
      </p:sp>
      <p:sp>
        <p:nvSpPr>
          <p:cNvPr id="182" name="Google Shape;182;p28"/>
          <p:cNvSpPr txBox="1">
            <a:spLocks noGrp="1"/>
          </p:cNvSpPr>
          <p:nvPr>
            <p:ph type="body" idx="4294967295"/>
          </p:nvPr>
        </p:nvSpPr>
        <p:spPr>
          <a:xfrm>
            <a:off x="624114" y="684902"/>
            <a:ext cx="15588344" cy="1905000"/>
          </a:xfrm>
          <a:prstGeom prst="rect">
            <a:avLst/>
          </a:prstGeom>
        </p:spPr>
        <p:txBody>
          <a:bodyPr spcFirstLastPara="1" vert="horz" wrap="square" lIns="182850" tIns="182850" rIns="182850" bIns="182850" rtlCol="0" anchor="t" anchorCtr="0">
            <a:noAutofit/>
          </a:bodyPr>
          <a:lstStyle/>
          <a:p>
            <a:pPr marL="0" indent="0">
              <a:spcBef>
                <a:spcPts val="0"/>
              </a:spcBef>
              <a:buNone/>
            </a:pPr>
            <a:r>
              <a:rPr lang="es" sz="4800" dirty="0">
                <a:solidFill>
                  <a:srgbClr val="90CCFA"/>
                </a:solidFill>
                <a:latin typeface="Montserrat ExtraBold"/>
                <a:ea typeface="Montserrat ExtraBold"/>
                <a:cs typeface="Montserrat ExtraBold"/>
                <a:sym typeface="Montserrat ExtraBold"/>
              </a:rPr>
              <a:t>Brand Landing by Leading Builder to its JVs/SVPs</a:t>
            </a:r>
          </a:p>
          <a:p>
            <a:pPr marL="0" indent="0">
              <a:spcBef>
                <a:spcPts val="0"/>
              </a:spcBef>
              <a:buNone/>
            </a:pPr>
            <a:r>
              <a:rPr lang="es" sz="4800" dirty="0">
                <a:solidFill>
                  <a:srgbClr val="90CCFA"/>
                </a:solidFill>
                <a:latin typeface="Montserrat ExtraBold"/>
                <a:ea typeface="Montserrat ExtraBold"/>
                <a:cs typeface="Montserrat ExtraBold"/>
                <a:sym typeface="Montserrat ExtraBold"/>
              </a:rPr>
              <a:t> </a:t>
            </a:r>
            <a:endParaRPr sz="4800" dirty="0">
              <a:solidFill>
                <a:srgbClr val="90CCFA"/>
              </a:solidFill>
              <a:highlight>
                <a:srgbClr val="FFFFFF"/>
              </a:highlight>
              <a:latin typeface="Montserrat ExtraBold"/>
              <a:ea typeface="Montserrat ExtraBold"/>
              <a:cs typeface="Montserrat ExtraBold"/>
              <a:sym typeface="Montserrat ExtraBold"/>
            </a:endParaRPr>
          </a:p>
        </p:txBody>
      </p:sp>
    </p:spTree>
    <p:extLst>
      <p:ext uri="{BB962C8B-B14F-4D97-AF65-F5344CB8AC3E}">
        <p14:creationId xmlns:p14="http://schemas.microsoft.com/office/powerpoint/2010/main" val="422079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179"/>
        <p:cNvGrpSpPr/>
        <p:nvPr/>
      </p:nvGrpSpPr>
      <p:grpSpPr>
        <a:xfrm>
          <a:off x="0" y="0"/>
          <a:ext cx="0" cy="0"/>
          <a:chOff x="0" y="0"/>
          <a:chExt cx="0" cy="0"/>
        </a:xfrm>
      </p:grpSpPr>
      <p:sp>
        <p:nvSpPr>
          <p:cNvPr id="3" name="Rectangle 2">
            <a:extLst>
              <a:ext uri="{FF2B5EF4-FFF2-40B4-BE49-F238E27FC236}">
                <a16:creationId xmlns:a16="http://schemas.microsoft.com/office/drawing/2014/main" id="{915808FB-F6D9-0158-A8E3-0164C04DB73E}"/>
              </a:ext>
            </a:extLst>
          </p:cNvPr>
          <p:cNvSpPr/>
          <p:nvPr/>
        </p:nvSpPr>
        <p:spPr>
          <a:xfrm>
            <a:off x="-406400" y="0"/>
            <a:ext cx="18694400" cy="10287000"/>
          </a:xfrm>
          <a:prstGeom prst="rect">
            <a:avLst/>
          </a:prstGeom>
          <a:solidFill>
            <a:srgbClr val="002060">
              <a:alpha val="8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dirty="0">
              <a:latin typeface="Abadi" panose="020B0604020104020204" pitchFamily="34" charset="0"/>
            </a:endParaRPr>
          </a:p>
        </p:txBody>
      </p:sp>
      <p:sp>
        <p:nvSpPr>
          <p:cNvPr id="181" name="Google Shape;181;p28"/>
          <p:cNvSpPr txBox="1">
            <a:spLocks noGrp="1"/>
          </p:cNvSpPr>
          <p:nvPr>
            <p:ph type="subTitle" idx="1"/>
          </p:nvPr>
        </p:nvSpPr>
        <p:spPr>
          <a:xfrm>
            <a:off x="381000" y="2705100"/>
            <a:ext cx="17068800" cy="6055700"/>
          </a:xfrm>
          <a:prstGeom prst="rect">
            <a:avLst/>
          </a:prstGeom>
        </p:spPr>
        <p:txBody>
          <a:bodyPr spcFirstLastPara="1" vert="horz" wrap="square" lIns="182850" tIns="182850" rIns="182850" bIns="182850" rtlCol="0" anchor="ctr" anchorCtr="0">
            <a:noAutofit/>
          </a:bodyPr>
          <a:lstStyle/>
          <a:p>
            <a:pPr marL="571500" indent="-571500" algn="just">
              <a:lnSpc>
                <a:spcPct val="150000"/>
              </a:lnSpc>
              <a:spcBef>
                <a:spcPts val="1200"/>
              </a:spcBef>
              <a:buClr>
                <a:schemeClr val="bg1"/>
              </a:buClr>
              <a:buSzPts val="1100"/>
              <a:buFont typeface="Wingdings" panose="05000000000000000000" pitchFamily="2" charset="2"/>
              <a:buChar char="§"/>
            </a:pP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Second Proviso to Rule 28 (1), when full ITC is available </a:t>
            </a:r>
          </a:p>
          <a:p>
            <a:pPr marL="571500" indent="-571500" algn="just">
              <a:lnSpc>
                <a:spcPct val="150000"/>
              </a:lnSpc>
              <a:spcBef>
                <a:spcPts val="1200"/>
              </a:spcBef>
              <a:buClr>
                <a:schemeClr val="bg1"/>
              </a:buClr>
              <a:buSzPts val="1100"/>
              <a:buFont typeface="Wingdings" panose="05000000000000000000" pitchFamily="2" charset="2"/>
              <a:buChar char="§"/>
            </a:pP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If so, Circular 199 Dt. 17/7/23 on Cross Charge may be helpful. </a:t>
            </a:r>
          </a:p>
          <a:p>
            <a:pPr marL="571500" indent="-571500" algn="just">
              <a:lnSpc>
                <a:spcPct val="150000"/>
              </a:lnSpc>
              <a:spcBef>
                <a:spcPts val="1200"/>
              </a:spcBef>
              <a:buClr>
                <a:schemeClr val="bg1"/>
              </a:buClr>
              <a:buSzPts val="1100"/>
              <a:buFont typeface="Wingdings" panose="05000000000000000000" pitchFamily="2" charset="2"/>
              <a:buChar char="§"/>
            </a:pP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Similar inquiry on Banks for name landed to Mutual Funds </a:t>
            </a:r>
          </a:p>
          <a:p>
            <a:pPr marL="571500" indent="-571500" algn="just">
              <a:lnSpc>
                <a:spcPct val="150000"/>
              </a:lnSpc>
              <a:spcBef>
                <a:spcPts val="1200"/>
              </a:spcBef>
              <a:buClr>
                <a:schemeClr val="bg1"/>
              </a:buClr>
              <a:buSzPts val="1100"/>
              <a:buFont typeface="Wingdings" panose="05000000000000000000" pitchFamily="2" charset="2"/>
              <a:buChar char="§"/>
            </a:pP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DGGI inquiry on promoter is already started </a:t>
            </a:r>
          </a:p>
          <a:p>
            <a:pPr marL="571500" indent="-571500" algn="just">
              <a:lnSpc>
                <a:spcPct val="150000"/>
              </a:lnSpc>
              <a:spcBef>
                <a:spcPts val="1200"/>
              </a:spcBef>
              <a:buClr>
                <a:schemeClr val="bg1"/>
              </a:buClr>
              <a:buSzPts val="1100"/>
              <a:buFont typeface="Wingdings" panose="05000000000000000000" pitchFamily="2" charset="2"/>
              <a:buChar char="§"/>
            </a:pPr>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endParaRPr>
          </a:p>
        </p:txBody>
      </p:sp>
      <p:sp>
        <p:nvSpPr>
          <p:cNvPr id="182" name="Google Shape;182;p28"/>
          <p:cNvSpPr txBox="1">
            <a:spLocks noGrp="1"/>
          </p:cNvSpPr>
          <p:nvPr>
            <p:ph type="body" idx="4294967295"/>
          </p:nvPr>
        </p:nvSpPr>
        <p:spPr>
          <a:xfrm>
            <a:off x="624114" y="684902"/>
            <a:ext cx="15588344" cy="1905000"/>
          </a:xfrm>
          <a:prstGeom prst="rect">
            <a:avLst/>
          </a:prstGeom>
        </p:spPr>
        <p:txBody>
          <a:bodyPr spcFirstLastPara="1" vert="horz" wrap="square" lIns="182850" tIns="182850" rIns="182850" bIns="182850" rtlCol="0" anchor="t" anchorCtr="0">
            <a:noAutofit/>
          </a:bodyPr>
          <a:lstStyle/>
          <a:p>
            <a:pPr marL="0" indent="0">
              <a:spcBef>
                <a:spcPts val="0"/>
              </a:spcBef>
              <a:buNone/>
            </a:pPr>
            <a:r>
              <a:rPr lang="es" sz="4800" dirty="0">
                <a:solidFill>
                  <a:srgbClr val="90CCFA"/>
                </a:solidFill>
                <a:latin typeface="Montserrat ExtraBold"/>
                <a:ea typeface="Montserrat ExtraBold"/>
                <a:cs typeface="Montserrat ExtraBold"/>
                <a:sym typeface="Montserrat ExtraBold"/>
              </a:rPr>
              <a:t>Brand Landing by Leading Builder to its JVs/SVPs</a:t>
            </a:r>
          </a:p>
          <a:p>
            <a:pPr marL="0" indent="0">
              <a:spcBef>
                <a:spcPts val="0"/>
              </a:spcBef>
              <a:buNone/>
            </a:pPr>
            <a:r>
              <a:rPr lang="es" sz="4800" dirty="0">
                <a:solidFill>
                  <a:srgbClr val="90CCFA"/>
                </a:solidFill>
                <a:latin typeface="Montserrat ExtraBold"/>
                <a:ea typeface="Montserrat ExtraBold"/>
                <a:cs typeface="Montserrat ExtraBold"/>
                <a:sym typeface="Montserrat ExtraBold"/>
              </a:rPr>
              <a:t> </a:t>
            </a:r>
            <a:endParaRPr sz="4800" dirty="0">
              <a:solidFill>
                <a:srgbClr val="90CCFA"/>
              </a:solidFill>
              <a:highlight>
                <a:srgbClr val="FFFFFF"/>
              </a:highlight>
              <a:latin typeface="Montserrat ExtraBold"/>
              <a:ea typeface="Montserrat ExtraBold"/>
              <a:cs typeface="Montserrat ExtraBold"/>
              <a:sym typeface="Montserrat ExtraBold"/>
            </a:endParaRPr>
          </a:p>
        </p:txBody>
      </p:sp>
    </p:spTree>
    <p:extLst>
      <p:ext uri="{BB962C8B-B14F-4D97-AF65-F5344CB8AC3E}">
        <p14:creationId xmlns:p14="http://schemas.microsoft.com/office/powerpoint/2010/main" val="214859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IN"/>
          </a:p>
        </p:txBody>
      </p:sp>
      <p:grpSp>
        <p:nvGrpSpPr>
          <p:cNvPr id="3" name="Group 3"/>
          <p:cNvGrpSpPr/>
          <p:nvPr/>
        </p:nvGrpSpPr>
        <p:grpSpPr>
          <a:xfrm>
            <a:off x="0" y="3455789"/>
            <a:ext cx="3579191" cy="3230761"/>
            <a:chOff x="0" y="-38100"/>
            <a:chExt cx="942668" cy="850900"/>
          </a:xfrm>
        </p:grpSpPr>
        <p:sp>
          <p:nvSpPr>
            <p:cNvPr id="4" name="Freeform 4"/>
            <p:cNvSpPr/>
            <p:nvPr/>
          </p:nvSpPr>
          <p:spPr>
            <a:xfrm>
              <a:off x="23915" y="0"/>
              <a:ext cx="918753" cy="812800"/>
            </a:xfrm>
            <a:custGeom>
              <a:avLst/>
              <a:gdLst/>
              <a:ahLst/>
              <a:cxnLst/>
              <a:rect l="l" t="t" r="r" b="b"/>
              <a:pathLst>
                <a:path w="918753" h="812800">
                  <a:moveTo>
                    <a:pt x="0" y="0"/>
                  </a:moveTo>
                  <a:lnTo>
                    <a:pt x="918753" y="0"/>
                  </a:lnTo>
                  <a:lnTo>
                    <a:pt x="918753" y="812800"/>
                  </a:lnTo>
                  <a:lnTo>
                    <a:pt x="0" y="812800"/>
                  </a:lnTo>
                  <a:close/>
                </a:path>
              </a:pathLst>
            </a:custGeom>
            <a:solidFill>
              <a:srgbClr val="84A6C2">
                <a:alpha val="86667"/>
              </a:srgbClr>
            </a:solidFill>
          </p:spPr>
          <p:txBody>
            <a:bodyPr/>
            <a:lstStyle/>
            <a:p>
              <a:endParaRPr lang="en-IN" dirty="0"/>
            </a:p>
          </p:txBody>
        </p:sp>
        <p:sp>
          <p:nvSpPr>
            <p:cNvPr id="5" name="TextBox 5"/>
            <p:cNvSpPr txBox="1"/>
            <p:nvPr/>
          </p:nvSpPr>
          <p:spPr>
            <a:xfrm>
              <a:off x="0" y="-38100"/>
              <a:ext cx="918753"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3937244" y="3600450"/>
            <a:ext cx="10413512" cy="3086100"/>
            <a:chOff x="0" y="0"/>
            <a:chExt cx="2742653" cy="812800"/>
          </a:xfrm>
        </p:grpSpPr>
        <p:sp>
          <p:nvSpPr>
            <p:cNvPr id="7" name="Freeform 7"/>
            <p:cNvSpPr/>
            <p:nvPr/>
          </p:nvSpPr>
          <p:spPr>
            <a:xfrm>
              <a:off x="0" y="0"/>
              <a:ext cx="2742654" cy="812800"/>
            </a:xfrm>
            <a:custGeom>
              <a:avLst/>
              <a:gdLst/>
              <a:ahLst/>
              <a:cxnLst/>
              <a:rect l="l" t="t" r="r" b="b"/>
              <a:pathLst>
                <a:path w="2742654" h="812800">
                  <a:moveTo>
                    <a:pt x="0" y="0"/>
                  </a:moveTo>
                  <a:lnTo>
                    <a:pt x="2742654" y="0"/>
                  </a:lnTo>
                  <a:lnTo>
                    <a:pt x="2742654" y="812800"/>
                  </a:lnTo>
                  <a:lnTo>
                    <a:pt x="0" y="812800"/>
                  </a:lnTo>
                  <a:close/>
                </a:path>
              </a:pathLst>
            </a:custGeom>
            <a:solidFill>
              <a:srgbClr val="84A6C2">
                <a:alpha val="86667"/>
              </a:srgbClr>
            </a:solidFill>
          </p:spPr>
          <p:txBody>
            <a:bodyPr/>
            <a:lstStyle/>
            <a:p>
              <a:endParaRPr lang="en-IN"/>
            </a:p>
          </p:txBody>
        </p:sp>
        <p:sp>
          <p:nvSpPr>
            <p:cNvPr id="8" name="TextBox 8"/>
            <p:cNvSpPr txBox="1"/>
            <p:nvPr/>
          </p:nvSpPr>
          <p:spPr>
            <a:xfrm>
              <a:off x="0" y="-38100"/>
              <a:ext cx="2742653" cy="850900"/>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4228946" y="4000500"/>
            <a:ext cx="9830107" cy="1585819"/>
          </a:xfrm>
          <a:prstGeom prst="rect">
            <a:avLst/>
          </a:prstGeom>
        </p:spPr>
        <p:txBody>
          <a:bodyPr wrap="square" lIns="0" tIns="0" rIns="0" bIns="0" rtlCol="0" anchor="t">
            <a:spAutoFit/>
          </a:bodyPr>
          <a:lstStyle/>
          <a:p>
            <a:pPr algn="ctr">
              <a:lnSpc>
                <a:spcPts val="13809"/>
              </a:lnSpc>
            </a:pPr>
            <a:r>
              <a:rPr lang="en-US" sz="7200" dirty="0">
                <a:solidFill>
                  <a:srgbClr val="FFFFFF"/>
                </a:solidFill>
                <a:latin typeface="Poppins Bold"/>
              </a:rPr>
              <a:t>Pre-booking Value</a:t>
            </a:r>
          </a:p>
        </p:txBody>
      </p:sp>
      <p:sp>
        <p:nvSpPr>
          <p:cNvPr id="14" name="TextBox 13">
            <a:extLst>
              <a:ext uri="{FF2B5EF4-FFF2-40B4-BE49-F238E27FC236}">
                <a16:creationId xmlns:a16="http://schemas.microsoft.com/office/drawing/2014/main" id="{36E8C939-303E-D637-BFA6-BB4D74542576}"/>
              </a:ext>
            </a:extLst>
          </p:cNvPr>
          <p:cNvSpPr txBox="1"/>
          <p:nvPr/>
        </p:nvSpPr>
        <p:spPr>
          <a:xfrm>
            <a:off x="1165148" y="4420225"/>
            <a:ext cx="1339696" cy="1446550"/>
          </a:xfrm>
          <a:prstGeom prst="rect">
            <a:avLst/>
          </a:prstGeom>
          <a:noFill/>
        </p:spPr>
        <p:txBody>
          <a:bodyPr wrap="square" rtlCol="0">
            <a:spAutoFit/>
          </a:bodyPr>
          <a:lstStyle/>
          <a:p>
            <a:r>
              <a:rPr lang="en-US" sz="8800" dirty="0">
                <a:solidFill>
                  <a:schemeClr val="bg1"/>
                </a:solidFill>
                <a:latin typeface="Poppins Bold" panose="00000800000000000000" charset="0"/>
                <a:cs typeface="Poppins Bold" panose="00000800000000000000" charset="0"/>
              </a:rPr>
              <a:t>6.</a:t>
            </a:r>
            <a:endParaRPr lang="en-IN" sz="8800" dirty="0">
              <a:solidFill>
                <a:schemeClr val="bg1"/>
              </a:solidFill>
              <a:latin typeface="Poppins Bold" panose="00000800000000000000" charset="0"/>
              <a:cs typeface="Poppins Bold" panose="00000800000000000000" charset="0"/>
            </a:endParaRPr>
          </a:p>
        </p:txBody>
      </p:sp>
    </p:spTree>
    <p:extLst>
      <p:ext uri="{BB962C8B-B14F-4D97-AF65-F5344CB8AC3E}">
        <p14:creationId xmlns:p14="http://schemas.microsoft.com/office/powerpoint/2010/main" val="2093600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179"/>
        <p:cNvGrpSpPr/>
        <p:nvPr/>
      </p:nvGrpSpPr>
      <p:grpSpPr>
        <a:xfrm>
          <a:off x="0" y="0"/>
          <a:ext cx="0" cy="0"/>
          <a:chOff x="0" y="0"/>
          <a:chExt cx="0" cy="0"/>
        </a:xfrm>
      </p:grpSpPr>
      <p:sp>
        <p:nvSpPr>
          <p:cNvPr id="3" name="Rectangle 2">
            <a:extLst>
              <a:ext uri="{FF2B5EF4-FFF2-40B4-BE49-F238E27FC236}">
                <a16:creationId xmlns:a16="http://schemas.microsoft.com/office/drawing/2014/main" id="{915808FB-F6D9-0158-A8E3-0164C04DB73E}"/>
              </a:ext>
            </a:extLst>
          </p:cNvPr>
          <p:cNvSpPr/>
          <p:nvPr/>
        </p:nvSpPr>
        <p:spPr>
          <a:xfrm>
            <a:off x="-406400" y="-21475"/>
            <a:ext cx="18694400" cy="10287000"/>
          </a:xfrm>
          <a:prstGeom prst="rect">
            <a:avLst/>
          </a:prstGeom>
          <a:solidFill>
            <a:srgbClr val="002060">
              <a:alpha val="8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dirty="0">
              <a:latin typeface="Abadi" panose="020B0604020104020204" pitchFamily="34" charset="0"/>
            </a:endParaRPr>
          </a:p>
        </p:txBody>
      </p:sp>
      <p:sp>
        <p:nvSpPr>
          <p:cNvPr id="181" name="Google Shape;181;p28"/>
          <p:cNvSpPr txBox="1">
            <a:spLocks noGrp="1"/>
          </p:cNvSpPr>
          <p:nvPr>
            <p:ph type="subTitle" idx="1"/>
          </p:nvPr>
        </p:nvSpPr>
        <p:spPr>
          <a:xfrm>
            <a:off x="754740" y="3410600"/>
            <a:ext cx="17068800" cy="6055700"/>
          </a:xfrm>
          <a:prstGeom prst="rect">
            <a:avLst/>
          </a:prstGeom>
        </p:spPr>
        <p:txBody>
          <a:bodyPr spcFirstLastPara="1" vert="horz" wrap="square" lIns="182850" tIns="182850" rIns="182850" bIns="182850" rtlCol="0" anchor="ctr" anchorCtr="0">
            <a:noAutofit/>
          </a:bodyPr>
          <a:lstStyle/>
          <a:p>
            <a:pPr marL="571500" indent="-571500" algn="just">
              <a:spcBef>
                <a:spcPts val="1200"/>
              </a:spcBef>
              <a:buClr>
                <a:schemeClr val="bg1"/>
              </a:buClr>
              <a:buSzPts val="1100"/>
              <a:buFont typeface="Wingdings" panose="05000000000000000000" pitchFamily="2" charset="2"/>
              <a:buChar char="§"/>
            </a:pPr>
            <a:endParaRPr lang="en-US" sz="4000" dirty="0">
              <a:solidFill>
                <a:schemeClr val="lt1"/>
              </a:solidFill>
              <a:latin typeface="Montserrat"/>
              <a:ea typeface="Montserrat"/>
              <a:cs typeface="Montserrat"/>
              <a:sym typeface="Montserrat"/>
            </a:endParaRPr>
          </a:p>
          <a:p>
            <a:pPr marL="571500" indent="-571500" algn="just">
              <a:lnSpc>
                <a:spcPct val="150000"/>
              </a:lnSpc>
              <a:spcBef>
                <a:spcPts val="1200"/>
              </a:spcBef>
              <a:buClr>
                <a:schemeClr val="bg1"/>
              </a:buClr>
              <a:buSzPts val="1100"/>
              <a:buFont typeface="Wingdings" panose="05000000000000000000" pitchFamily="2" charset="2"/>
              <a:buChar char="§"/>
            </a:pPr>
            <a:endParaRPr lang="en-US" sz="4000" b="1"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endParaRPr>
          </a:p>
        </p:txBody>
      </p:sp>
      <p:sp>
        <p:nvSpPr>
          <p:cNvPr id="182" name="Google Shape;182;p28"/>
          <p:cNvSpPr txBox="1">
            <a:spLocks noGrp="1"/>
          </p:cNvSpPr>
          <p:nvPr>
            <p:ph type="body" idx="4294967295"/>
          </p:nvPr>
        </p:nvSpPr>
        <p:spPr>
          <a:xfrm>
            <a:off x="624114" y="684902"/>
            <a:ext cx="15588344" cy="1905000"/>
          </a:xfrm>
          <a:prstGeom prst="rect">
            <a:avLst/>
          </a:prstGeom>
        </p:spPr>
        <p:txBody>
          <a:bodyPr spcFirstLastPara="1" vert="horz" wrap="square" lIns="182850" tIns="182850" rIns="182850" bIns="182850" rtlCol="0" anchor="t" anchorCtr="0">
            <a:noAutofit/>
          </a:bodyPr>
          <a:lstStyle/>
          <a:p>
            <a:pPr marL="0" indent="0">
              <a:spcBef>
                <a:spcPts val="0"/>
              </a:spcBef>
              <a:buNone/>
            </a:pPr>
            <a:r>
              <a:rPr lang="en-IN" sz="4800" dirty="0">
                <a:solidFill>
                  <a:srgbClr val="90CCFA"/>
                </a:solidFill>
                <a:latin typeface="Montserrat ExtraBold"/>
                <a:ea typeface="Montserrat ExtraBold"/>
                <a:cs typeface="Montserrat ExtraBold"/>
                <a:sym typeface="Montserrat ExtraBold"/>
              </a:rPr>
              <a:t>Pre-Booking Construction</a:t>
            </a:r>
          </a:p>
          <a:p>
            <a:pPr marL="0" indent="0">
              <a:spcBef>
                <a:spcPts val="0"/>
              </a:spcBef>
              <a:buNone/>
            </a:pPr>
            <a:r>
              <a:rPr lang="es" sz="4800" dirty="0">
                <a:solidFill>
                  <a:srgbClr val="90CCFA"/>
                </a:solidFill>
                <a:latin typeface="Montserrat ExtraBold"/>
                <a:ea typeface="Montserrat ExtraBold"/>
                <a:cs typeface="Montserrat ExtraBold"/>
                <a:sym typeface="Montserrat ExtraBold"/>
              </a:rPr>
              <a:t> </a:t>
            </a:r>
            <a:endParaRPr sz="4800" dirty="0">
              <a:solidFill>
                <a:srgbClr val="90CCFA"/>
              </a:solidFill>
              <a:highlight>
                <a:srgbClr val="FFFFFF"/>
              </a:highlight>
              <a:latin typeface="Montserrat ExtraBold"/>
              <a:ea typeface="Montserrat ExtraBold"/>
              <a:cs typeface="Montserrat ExtraBold"/>
              <a:sym typeface="Montserrat ExtraBold"/>
            </a:endParaRPr>
          </a:p>
        </p:txBody>
      </p:sp>
      <p:graphicFrame>
        <p:nvGraphicFramePr>
          <p:cNvPr id="2" name="Table 1">
            <a:extLst>
              <a:ext uri="{FF2B5EF4-FFF2-40B4-BE49-F238E27FC236}">
                <a16:creationId xmlns:a16="http://schemas.microsoft.com/office/drawing/2014/main" id="{5451A18C-9E6C-B27F-81A9-56C55C6854C5}"/>
              </a:ext>
            </a:extLst>
          </p:cNvPr>
          <p:cNvGraphicFramePr>
            <a:graphicFrameLocks noGrp="1"/>
          </p:cNvGraphicFramePr>
          <p:nvPr>
            <p:extLst>
              <p:ext uri="{D42A27DB-BD31-4B8C-83A1-F6EECF244321}">
                <p14:modId xmlns:p14="http://schemas.microsoft.com/office/powerpoint/2010/main" val="3643518907"/>
              </p:ext>
            </p:extLst>
          </p:nvPr>
        </p:nvGraphicFramePr>
        <p:xfrm>
          <a:off x="2133600" y="3322089"/>
          <a:ext cx="12192000" cy="4937760"/>
        </p:xfrm>
        <a:graphic>
          <a:graphicData uri="http://schemas.openxmlformats.org/drawingml/2006/table">
            <a:tbl>
              <a:tblPr firstRow="1" bandRow="1">
                <a:tableStyleId>{3B4B98B0-60AC-42C2-AFA5-B58CD77FA1E5}</a:tableStyleId>
              </a:tblPr>
              <a:tblGrid>
                <a:gridCol w="9601200">
                  <a:extLst>
                    <a:ext uri="{9D8B030D-6E8A-4147-A177-3AD203B41FA5}">
                      <a16:colId xmlns:a16="http://schemas.microsoft.com/office/drawing/2014/main" val="2357775987"/>
                    </a:ext>
                  </a:extLst>
                </a:gridCol>
                <a:gridCol w="2590800">
                  <a:extLst>
                    <a:ext uri="{9D8B030D-6E8A-4147-A177-3AD203B41FA5}">
                      <a16:colId xmlns:a16="http://schemas.microsoft.com/office/drawing/2014/main" val="1337041769"/>
                    </a:ext>
                  </a:extLst>
                </a:gridCol>
              </a:tblGrid>
              <a:tr h="370840">
                <a:tc>
                  <a:txBody>
                    <a:bodyPr/>
                    <a:lstStyle/>
                    <a:p>
                      <a:r>
                        <a:rPr lang="en-US" sz="4800" dirty="0">
                          <a:solidFill>
                            <a:schemeClr val="bg1"/>
                          </a:solidFill>
                        </a:rPr>
                        <a:t>Particular</a:t>
                      </a:r>
                      <a:endParaRPr lang="en-IN" sz="4800" dirty="0">
                        <a:solidFill>
                          <a:schemeClr val="bg1"/>
                        </a:solidFill>
                      </a:endParaRPr>
                    </a:p>
                  </a:txBody>
                  <a:tcPr/>
                </a:tc>
                <a:tc>
                  <a:txBody>
                    <a:bodyPr/>
                    <a:lstStyle/>
                    <a:p>
                      <a:pPr algn="ctr"/>
                      <a:r>
                        <a:rPr lang="en-US" sz="4800" dirty="0">
                          <a:solidFill>
                            <a:schemeClr val="bg1"/>
                          </a:solidFill>
                        </a:rPr>
                        <a:t>Value </a:t>
                      </a:r>
                      <a:endParaRPr lang="en-IN" sz="4800" dirty="0">
                        <a:solidFill>
                          <a:schemeClr val="bg1"/>
                        </a:solidFill>
                      </a:endParaRPr>
                    </a:p>
                  </a:txBody>
                  <a:tcPr/>
                </a:tc>
                <a:extLst>
                  <a:ext uri="{0D108BD9-81ED-4DB2-BD59-A6C34878D82A}">
                    <a16:rowId xmlns:a16="http://schemas.microsoft.com/office/drawing/2014/main" val="3564011190"/>
                  </a:ext>
                </a:extLst>
              </a:tr>
              <a:tr h="370840">
                <a:tc>
                  <a:txBody>
                    <a:bodyPr/>
                    <a:lstStyle/>
                    <a:p>
                      <a:r>
                        <a:rPr lang="en-IN" sz="4800" dirty="0">
                          <a:solidFill>
                            <a:schemeClr val="bg1"/>
                          </a:solidFill>
                        </a:rPr>
                        <a:t>Total Price Agreed</a:t>
                      </a:r>
                    </a:p>
                  </a:txBody>
                  <a:tcPr/>
                </a:tc>
                <a:tc>
                  <a:txBody>
                    <a:bodyPr/>
                    <a:lstStyle/>
                    <a:p>
                      <a:pPr algn="ctr"/>
                      <a:r>
                        <a:rPr lang="en-IN" sz="4800" dirty="0">
                          <a:solidFill>
                            <a:schemeClr val="bg1"/>
                          </a:solidFill>
                        </a:rPr>
                        <a:t>110 L</a:t>
                      </a:r>
                    </a:p>
                  </a:txBody>
                  <a:tcPr/>
                </a:tc>
                <a:extLst>
                  <a:ext uri="{0D108BD9-81ED-4DB2-BD59-A6C34878D82A}">
                    <a16:rowId xmlns:a16="http://schemas.microsoft.com/office/drawing/2014/main" val="1724213980"/>
                  </a:ext>
                </a:extLst>
              </a:tr>
              <a:tr h="370840">
                <a:tc>
                  <a:txBody>
                    <a:bodyPr/>
                    <a:lstStyle/>
                    <a:p>
                      <a:r>
                        <a:rPr lang="en-IN" sz="4800" dirty="0">
                          <a:solidFill>
                            <a:schemeClr val="bg1"/>
                          </a:solidFill>
                        </a:rPr>
                        <a:t>Costing </a:t>
                      </a:r>
                    </a:p>
                  </a:txBody>
                  <a:tcPr/>
                </a:tc>
                <a:tc>
                  <a:txBody>
                    <a:bodyPr/>
                    <a:lstStyle/>
                    <a:p>
                      <a:pPr algn="ctr"/>
                      <a:r>
                        <a:rPr lang="en-IN" sz="4800" dirty="0">
                          <a:solidFill>
                            <a:schemeClr val="bg1"/>
                          </a:solidFill>
                        </a:rPr>
                        <a:t>100 L</a:t>
                      </a:r>
                    </a:p>
                  </a:txBody>
                  <a:tcPr/>
                </a:tc>
                <a:extLst>
                  <a:ext uri="{0D108BD9-81ED-4DB2-BD59-A6C34878D82A}">
                    <a16:rowId xmlns:a16="http://schemas.microsoft.com/office/drawing/2014/main" val="4029934176"/>
                  </a:ext>
                </a:extLst>
              </a:tr>
              <a:tr h="370840">
                <a:tc>
                  <a:txBody>
                    <a:bodyPr/>
                    <a:lstStyle/>
                    <a:p>
                      <a:r>
                        <a:rPr lang="en-IN" sz="4800" dirty="0">
                          <a:solidFill>
                            <a:schemeClr val="bg1"/>
                          </a:solidFill>
                        </a:rPr>
                        <a:t>Profit /Value Addition </a:t>
                      </a:r>
                    </a:p>
                  </a:txBody>
                  <a:tcPr/>
                </a:tc>
                <a:tc>
                  <a:txBody>
                    <a:bodyPr/>
                    <a:lstStyle/>
                    <a:p>
                      <a:pPr algn="ctr"/>
                      <a:r>
                        <a:rPr lang="en-IN" sz="4800" dirty="0">
                          <a:solidFill>
                            <a:schemeClr val="bg1"/>
                          </a:solidFill>
                        </a:rPr>
                        <a:t>10 L</a:t>
                      </a:r>
                    </a:p>
                  </a:txBody>
                  <a:tcPr/>
                </a:tc>
                <a:extLst>
                  <a:ext uri="{0D108BD9-81ED-4DB2-BD59-A6C34878D82A}">
                    <a16:rowId xmlns:a16="http://schemas.microsoft.com/office/drawing/2014/main" val="2295257757"/>
                  </a:ext>
                </a:extLst>
              </a:tr>
              <a:tr h="370840">
                <a:tc>
                  <a:txBody>
                    <a:bodyPr/>
                    <a:lstStyle/>
                    <a:p>
                      <a:r>
                        <a:rPr lang="en-IN" sz="4800" dirty="0">
                          <a:solidFill>
                            <a:schemeClr val="bg1"/>
                          </a:solidFill>
                        </a:rPr>
                        <a:t>Cost Incurred till Booking </a:t>
                      </a:r>
                    </a:p>
                  </a:txBody>
                  <a:tcPr/>
                </a:tc>
                <a:tc>
                  <a:txBody>
                    <a:bodyPr/>
                    <a:lstStyle/>
                    <a:p>
                      <a:pPr algn="ctr"/>
                      <a:r>
                        <a:rPr lang="en-US" sz="4800" dirty="0">
                          <a:solidFill>
                            <a:schemeClr val="bg1"/>
                          </a:solidFill>
                        </a:rPr>
                        <a:t> </a:t>
                      </a:r>
                      <a:r>
                        <a:rPr lang="en-IN" sz="4800" dirty="0">
                          <a:solidFill>
                            <a:schemeClr val="bg1"/>
                          </a:solidFill>
                        </a:rPr>
                        <a:t>99 L</a:t>
                      </a:r>
                    </a:p>
                  </a:txBody>
                  <a:tcPr/>
                </a:tc>
                <a:extLst>
                  <a:ext uri="{0D108BD9-81ED-4DB2-BD59-A6C34878D82A}">
                    <a16:rowId xmlns:a16="http://schemas.microsoft.com/office/drawing/2014/main" val="3846098274"/>
                  </a:ext>
                </a:extLst>
              </a:tr>
              <a:tr h="370840">
                <a:tc>
                  <a:txBody>
                    <a:bodyPr/>
                    <a:lstStyle/>
                    <a:p>
                      <a:r>
                        <a:rPr lang="en-IN" sz="4800" dirty="0">
                          <a:solidFill>
                            <a:schemeClr val="bg1"/>
                          </a:solidFill>
                        </a:rPr>
                        <a:t>Cost Incurred after Booking </a:t>
                      </a:r>
                    </a:p>
                  </a:txBody>
                  <a:tcPr/>
                </a:tc>
                <a:tc>
                  <a:txBody>
                    <a:bodyPr/>
                    <a:lstStyle/>
                    <a:p>
                      <a:pPr algn="ctr"/>
                      <a:r>
                        <a:rPr lang="en-US" sz="4800" dirty="0">
                          <a:solidFill>
                            <a:schemeClr val="bg1"/>
                          </a:solidFill>
                        </a:rPr>
                        <a:t>1</a:t>
                      </a:r>
                      <a:r>
                        <a:rPr lang="en-IN" sz="4800" dirty="0">
                          <a:solidFill>
                            <a:schemeClr val="bg1"/>
                          </a:solidFill>
                        </a:rPr>
                        <a:t> L</a:t>
                      </a:r>
                    </a:p>
                  </a:txBody>
                  <a:tcPr/>
                </a:tc>
                <a:extLst>
                  <a:ext uri="{0D108BD9-81ED-4DB2-BD59-A6C34878D82A}">
                    <a16:rowId xmlns:a16="http://schemas.microsoft.com/office/drawing/2014/main" val="2657267415"/>
                  </a:ext>
                </a:extLst>
              </a:tr>
            </a:tbl>
          </a:graphicData>
        </a:graphic>
      </p:graphicFrame>
      <p:sp>
        <p:nvSpPr>
          <p:cNvPr id="4" name="TextBox 3">
            <a:extLst>
              <a:ext uri="{FF2B5EF4-FFF2-40B4-BE49-F238E27FC236}">
                <a16:creationId xmlns:a16="http://schemas.microsoft.com/office/drawing/2014/main" id="{3313C867-1B12-0C02-3C7F-363B9A031C85}"/>
              </a:ext>
            </a:extLst>
          </p:cNvPr>
          <p:cNvSpPr txBox="1"/>
          <p:nvPr/>
        </p:nvSpPr>
        <p:spPr>
          <a:xfrm>
            <a:off x="1600200" y="2247900"/>
            <a:ext cx="13412133" cy="707886"/>
          </a:xfrm>
          <a:prstGeom prst="rect">
            <a:avLst/>
          </a:prstGeom>
          <a:noFill/>
        </p:spPr>
        <p:txBody>
          <a:bodyPr wrap="none" rtlCol="0">
            <a:spAutoFit/>
          </a:bodyPr>
          <a:lstStyle/>
          <a:p>
            <a:r>
              <a:rPr lang="en-US" sz="4000" dirty="0">
                <a:solidFill>
                  <a:schemeClr val="bg1"/>
                </a:solidFill>
                <a:latin typeface="Verdana" panose="020B0604030504040204" pitchFamily="34" charset="0"/>
                <a:ea typeface="Verdana" panose="020B0604030504040204" pitchFamily="34" charset="0"/>
              </a:rPr>
              <a:t>Example : </a:t>
            </a:r>
            <a:r>
              <a:rPr lang="en-IN" sz="4000" dirty="0">
                <a:solidFill>
                  <a:schemeClr val="bg1"/>
                </a:solidFill>
                <a:latin typeface="Verdana" panose="020B0604030504040204" pitchFamily="34" charset="0"/>
                <a:ea typeface="Verdana" panose="020B0604030504040204" pitchFamily="34" charset="0"/>
              </a:rPr>
              <a:t>Taxability of Value Added before Booking</a:t>
            </a:r>
          </a:p>
        </p:txBody>
      </p:sp>
    </p:spTree>
    <p:extLst>
      <p:ext uri="{BB962C8B-B14F-4D97-AF65-F5344CB8AC3E}">
        <p14:creationId xmlns:p14="http://schemas.microsoft.com/office/powerpoint/2010/main" val="40784777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179"/>
        <p:cNvGrpSpPr/>
        <p:nvPr/>
      </p:nvGrpSpPr>
      <p:grpSpPr>
        <a:xfrm>
          <a:off x="0" y="0"/>
          <a:ext cx="0" cy="0"/>
          <a:chOff x="0" y="0"/>
          <a:chExt cx="0" cy="0"/>
        </a:xfrm>
      </p:grpSpPr>
      <p:sp>
        <p:nvSpPr>
          <p:cNvPr id="3" name="Rectangle 2">
            <a:extLst>
              <a:ext uri="{FF2B5EF4-FFF2-40B4-BE49-F238E27FC236}">
                <a16:creationId xmlns:a16="http://schemas.microsoft.com/office/drawing/2014/main" id="{915808FB-F6D9-0158-A8E3-0164C04DB73E}"/>
              </a:ext>
            </a:extLst>
          </p:cNvPr>
          <p:cNvSpPr/>
          <p:nvPr/>
        </p:nvSpPr>
        <p:spPr>
          <a:xfrm>
            <a:off x="-406400" y="0"/>
            <a:ext cx="18694400" cy="10287000"/>
          </a:xfrm>
          <a:prstGeom prst="rect">
            <a:avLst/>
          </a:prstGeom>
          <a:solidFill>
            <a:srgbClr val="002060">
              <a:alpha val="8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dirty="0">
              <a:latin typeface="Abadi" panose="020B0604020104020204" pitchFamily="34" charset="0"/>
            </a:endParaRPr>
          </a:p>
        </p:txBody>
      </p:sp>
      <p:sp>
        <p:nvSpPr>
          <p:cNvPr id="181" name="Google Shape;181;p28"/>
          <p:cNvSpPr txBox="1">
            <a:spLocks noGrp="1"/>
          </p:cNvSpPr>
          <p:nvPr>
            <p:ph type="subTitle" idx="1"/>
          </p:nvPr>
        </p:nvSpPr>
        <p:spPr>
          <a:xfrm>
            <a:off x="762000" y="4117000"/>
            <a:ext cx="17068800" cy="6055700"/>
          </a:xfrm>
          <a:prstGeom prst="rect">
            <a:avLst/>
          </a:prstGeom>
        </p:spPr>
        <p:txBody>
          <a:bodyPr spcFirstLastPara="1" vert="horz" wrap="square" lIns="182850" tIns="182850" rIns="182850" bIns="182850" rtlCol="0" anchor="ctr" anchorCtr="0">
            <a:noAutofit/>
          </a:bodyPr>
          <a:lstStyle/>
          <a:p>
            <a:pPr marL="571500" indent="-571500" algn="just">
              <a:lnSpc>
                <a:spcPct val="150000"/>
              </a:lnSpc>
              <a:spcBef>
                <a:spcPts val="1200"/>
              </a:spcBef>
              <a:buClr>
                <a:schemeClr val="bg1"/>
              </a:buClr>
              <a:buSzPts val="1100"/>
              <a:buFont typeface="Wingdings" panose="05000000000000000000" pitchFamily="2" charset="2"/>
              <a:buChar char="§"/>
            </a:pP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Builder sales Immovable Property which shall not be taxed</a:t>
            </a:r>
          </a:p>
          <a:p>
            <a:pPr marL="571500" indent="-571500" algn="just">
              <a:lnSpc>
                <a:spcPct val="150000"/>
              </a:lnSpc>
              <a:spcBef>
                <a:spcPts val="1200"/>
              </a:spcBef>
              <a:buClr>
                <a:schemeClr val="bg1"/>
              </a:buClr>
              <a:buSzPts val="1100"/>
              <a:buFont typeface="Wingdings" panose="05000000000000000000" pitchFamily="2" charset="2"/>
              <a:buChar char="§"/>
            </a:pP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However, if he is executing construction under an agreement, he is constructing on behalf of the buyer. [Gannon </a:t>
            </a:r>
            <a:r>
              <a:rPr lang="en-US" sz="4000" dirty="0" err="1">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Dunkerley</a:t>
            </a: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 K. Raheja, L &amp; T. – (SC)]</a:t>
            </a:r>
          </a:p>
          <a:p>
            <a:pPr marL="571500" indent="-571500" algn="just">
              <a:lnSpc>
                <a:spcPct val="150000"/>
              </a:lnSpc>
              <a:spcBef>
                <a:spcPts val="1200"/>
              </a:spcBef>
              <a:buClr>
                <a:schemeClr val="bg1"/>
              </a:buClr>
              <a:buSzPts val="1100"/>
              <a:buFont typeface="Wingdings" panose="05000000000000000000" pitchFamily="2" charset="2"/>
              <a:buChar char="§"/>
            </a:pP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If there is no buyer, he is constructing on his own and providing services to himself.  </a:t>
            </a:r>
          </a:p>
          <a:p>
            <a:pPr marL="571500" indent="-571500" algn="just">
              <a:lnSpc>
                <a:spcPct val="150000"/>
              </a:lnSpc>
              <a:spcBef>
                <a:spcPts val="1200"/>
              </a:spcBef>
              <a:buClr>
                <a:schemeClr val="bg1"/>
              </a:buClr>
              <a:buSzPts val="1100"/>
              <a:buFont typeface="Wingdings" panose="05000000000000000000" pitchFamily="2" charset="2"/>
              <a:buChar char="§"/>
            </a:pP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Theory of Accretion </a:t>
            </a:r>
          </a:p>
          <a:p>
            <a:pPr marL="571500" indent="-571500" algn="just">
              <a:lnSpc>
                <a:spcPct val="150000"/>
              </a:lnSpc>
              <a:spcBef>
                <a:spcPts val="1200"/>
              </a:spcBef>
              <a:buClr>
                <a:schemeClr val="bg1"/>
              </a:buClr>
              <a:buSzPts val="1100"/>
              <a:buFont typeface="Wingdings" panose="05000000000000000000" pitchFamily="2" charset="2"/>
              <a:buChar char="§"/>
            </a:pP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Only 1 L should be taxed and 99 L should not be taxed?  </a:t>
            </a:r>
          </a:p>
          <a:p>
            <a:pPr marL="571500" indent="-571500" algn="just">
              <a:lnSpc>
                <a:spcPct val="150000"/>
              </a:lnSpc>
              <a:spcBef>
                <a:spcPts val="1200"/>
              </a:spcBef>
              <a:buClr>
                <a:schemeClr val="bg1"/>
              </a:buClr>
              <a:buSzPts val="1100"/>
              <a:buFont typeface="Wingdings" panose="05000000000000000000" pitchFamily="2" charset="2"/>
              <a:buChar char="§"/>
            </a:pPr>
            <a:endParaRPr lang="en-US" sz="4000"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endParaRPr>
          </a:p>
          <a:p>
            <a:pPr marL="571500" indent="-571500" algn="just">
              <a:lnSpc>
                <a:spcPct val="150000"/>
              </a:lnSpc>
              <a:spcBef>
                <a:spcPts val="1200"/>
              </a:spcBef>
              <a:buClr>
                <a:schemeClr val="bg1"/>
              </a:buClr>
              <a:buSzPts val="1100"/>
              <a:buFont typeface="Wingdings" panose="05000000000000000000" pitchFamily="2" charset="2"/>
              <a:buChar char="§"/>
            </a:pPr>
            <a:endParaRPr lang="en-US" sz="4000"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endParaRPr>
          </a:p>
          <a:p>
            <a:pPr marL="571500" indent="-571500" algn="just">
              <a:lnSpc>
                <a:spcPct val="150000"/>
              </a:lnSpc>
              <a:spcBef>
                <a:spcPts val="1200"/>
              </a:spcBef>
              <a:buClr>
                <a:schemeClr val="bg1"/>
              </a:buClr>
              <a:buSzPts val="1100"/>
              <a:buFont typeface="Wingdings" panose="05000000000000000000" pitchFamily="2" charset="2"/>
              <a:buChar char="§"/>
            </a:pPr>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endParaRPr>
          </a:p>
        </p:txBody>
      </p:sp>
      <p:sp>
        <p:nvSpPr>
          <p:cNvPr id="182" name="Google Shape;182;p28"/>
          <p:cNvSpPr txBox="1">
            <a:spLocks noGrp="1"/>
          </p:cNvSpPr>
          <p:nvPr>
            <p:ph type="body" idx="4294967295"/>
          </p:nvPr>
        </p:nvSpPr>
        <p:spPr>
          <a:xfrm>
            <a:off x="624114" y="684902"/>
            <a:ext cx="15588344" cy="1905000"/>
          </a:xfrm>
          <a:prstGeom prst="rect">
            <a:avLst/>
          </a:prstGeom>
        </p:spPr>
        <p:txBody>
          <a:bodyPr spcFirstLastPara="1" vert="horz" wrap="square" lIns="182850" tIns="182850" rIns="182850" bIns="182850" rtlCol="0" anchor="t" anchorCtr="0">
            <a:noAutofit/>
          </a:bodyPr>
          <a:lstStyle/>
          <a:p>
            <a:pPr marL="0" indent="0">
              <a:spcBef>
                <a:spcPts val="0"/>
              </a:spcBef>
              <a:buNone/>
            </a:pPr>
            <a:r>
              <a:rPr lang="es" sz="4800" dirty="0">
                <a:solidFill>
                  <a:srgbClr val="90CCFA"/>
                </a:solidFill>
                <a:latin typeface="Montserrat ExtraBold"/>
                <a:ea typeface="Montserrat ExtraBold"/>
                <a:cs typeface="Montserrat ExtraBold"/>
                <a:sym typeface="Montserrat ExtraBold"/>
              </a:rPr>
              <a:t>Pre-booking Construction</a:t>
            </a:r>
          </a:p>
          <a:p>
            <a:pPr marL="0" indent="0">
              <a:spcBef>
                <a:spcPts val="0"/>
              </a:spcBef>
              <a:buNone/>
            </a:pPr>
            <a:r>
              <a:rPr lang="es" sz="4800" dirty="0">
                <a:solidFill>
                  <a:srgbClr val="90CCFA"/>
                </a:solidFill>
                <a:latin typeface="Montserrat ExtraBold"/>
                <a:ea typeface="Montserrat ExtraBold"/>
                <a:cs typeface="Montserrat ExtraBold"/>
                <a:sym typeface="Montserrat ExtraBold"/>
              </a:rPr>
              <a:t> </a:t>
            </a:r>
            <a:endParaRPr sz="4800" dirty="0">
              <a:solidFill>
                <a:srgbClr val="90CCFA"/>
              </a:solidFill>
              <a:highlight>
                <a:srgbClr val="FFFFFF"/>
              </a:highlight>
              <a:latin typeface="Montserrat ExtraBold"/>
              <a:ea typeface="Montserrat ExtraBold"/>
              <a:cs typeface="Montserrat ExtraBold"/>
              <a:sym typeface="Montserrat ExtraBold"/>
            </a:endParaRPr>
          </a:p>
        </p:txBody>
      </p:sp>
    </p:spTree>
    <p:extLst>
      <p:ext uri="{BB962C8B-B14F-4D97-AF65-F5344CB8AC3E}">
        <p14:creationId xmlns:p14="http://schemas.microsoft.com/office/powerpoint/2010/main" val="133234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179"/>
        <p:cNvGrpSpPr/>
        <p:nvPr/>
      </p:nvGrpSpPr>
      <p:grpSpPr>
        <a:xfrm>
          <a:off x="0" y="0"/>
          <a:ext cx="0" cy="0"/>
          <a:chOff x="0" y="0"/>
          <a:chExt cx="0" cy="0"/>
        </a:xfrm>
      </p:grpSpPr>
      <p:sp>
        <p:nvSpPr>
          <p:cNvPr id="3" name="Rectangle 2">
            <a:extLst>
              <a:ext uri="{FF2B5EF4-FFF2-40B4-BE49-F238E27FC236}">
                <a16:creationId xmlns:a16="http://schemas.microsoft.com/office/drawing/2014/main" id="{915808FB-F6D9-0158-A8E3-0164C04DB73E}"/>
              </a:ext>
            </a:extLst>
          </p:cNvPr>
          <p:cNvSpPr/>
          <p:nvPr/>
        </p:nvSpPr>
        <p:spPr>
          <a:xfrm>
            <a:off x="-406400" y="0"/>
            <a:ext cx="18694400" cy="10287000"/>
          </a:xfrm>
          <a:prstGeom prst="rect">
            <a:avLst/>
          </a:prstGeom>
          <a:solidFill>
            <a:srgbClr val="002060">
              <a:alpha val="8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200" dirty="0">
              <a:latin typeface="Abadi" panose="020B0604020104020204" pitchFamily="34" charset="0"/>
            </a:endParaRPr>
          </a:p>
        </p:txBody>
      </p:sp>
      <p:sp>
        <p:nvSpPr>
          <p:cNvPr id="181" name="Google Shape;181;p28"/>
          <p:cNvSpPr txBox="1">
            <a:spLocks noGrp="1"/>
          </p:cNvSpPr>
          <p:nvPr>
            <p:ph type="subTitle" idx="1"/>
          </p:nvPr>
        </p:nvSpPr>
        <p:spPr>
          <a:xfrm>
            <a:off x="624115" y="3238500"/>
            <a:ext cx="16240666" cy="6055700"/>
          </a:xfrm>
          <a:prstGeom prst="rect">
            <a:avLst/>
          </a:prstGeom>
        </p:spPr>
        <p:txBody>
          <a:bodyPr spcFirstLastPara="1" vert="horz" wrap="square" lIns="182850" tIns="182850" rIns="182850" bIns="182850" rtlCol="0" anchor="ctr" anchorCtr="0">
            <a:noAutofit/>
          </a:bodyPr>
          <a:lstStyle/>
          <a:p>
            <a:pPr marL="0" indent="0" algn="just">
              <a:spcBef>
                <a:spcPts val="1200"/>
              </a:spcBef>
              <a:buClr>
                <a:schemeClr val="bg1"/>
              </a:buClr>
              <a:buSzPts val="1100"/>
            </a:pP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LARSEN &amp; TOUBRO LTD. [2014 (303) E.L.T. 3 (S.C)]</a:t>
            </a:r>
          </a:p>
          <a:p>
            <a:pPr marL="0" indent="0" algn="just">
              <a:spcBef>
                <a:spcPts val="1200"/>
              </a:spcBef>
              <a:buClr>
                <a:schemeClr val="bg1"/>
              </a:buClr>
              <a:buSzPts val="1100"/>
            </a:pPr>
            <a:endParaRPr lang="en-US" sz="4000"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endParaRPr>
          </a:p>
          <a:p>
            <a:pPr marL="571500" indent="-571500" algn="just">
              <a:lnSpc>
                <a:spcPct val="150000"/>
              </a:lnSpc>
              <a:spcBef>
                <a:spcPts val="1200"/>
              </a:spcBef>
              <a:buClr>
                <a:schemeClr val="bg1"/>
              </a:buClr>
              <a:buSzPts val="1100"/>
              <a:buFont typeface="Wingdings" panose="05000000000000000000" pitchFamily="2" charset="2"/>
              <a:buChar char="§"/>
            </a:pPr>
            <a:r>
              <a:rPr lang="en-US" sz="3600"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“115. It may, however, be clarified that activity of construction undertaken by the developer would be </a:t>
            </a:r>
            <a:r>
              <a:rPr lang="en-US" sz="3600" b="1" i="1" u="sng"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works contract only from the stage the developer enters</a:t>
            </a:r>
            <a:r>
              <a:rPr lang="en-US" sz="3600" b="1"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 </a:t>
            </a:r>
            <a:r>
              <a:rPr lang="en-US" sz="3600"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into a contract with the flat purchaser. The </a:t>
            </a:r>
            <a:r>
              <a:rPr lang="en-US" sz="3600" b="1"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value addition made to the goods transferred after </a:t>
            </a:r>
            <a:r>
              <a:rPr lang="en-US" sz="3600"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the agreement is entered into with the flat purchaser </a:t>
            </a:r>
            <a:r>
              <a:rPr lang="en-US" sz="3600" b="1" i="1" u="sng"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can only be made chargeable to tax </a:t>
            </a:r>
            <a:r>
              <a:rPr lang="en-US" sz="3600"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by the State Government.”</a:t>
            </a:r>
          </a:p>
          <a:p>
            <a:pPr marL="571500" indent="-571500" algn="just">
              <a:spcBef>
                <a:spcPts val="1200"/>
              </a:spcBef>
              <a:buClr>
                <a:schemeClr val="bg1"/>
              </a:buClr>
              <a:buSzPts val="1100"/>
              <a:buFont typeface="Wingdings" panose="05000000000000000000" pitchFamily="2" charset="2"/>
              <a:buChar char="§"/>
            </a:pPr>
            <a:endParaRPr lang="en-US" sz="4000"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endParaRPr>
          </a:p>
          <a:p>
            <a:pPr marL="571500" indent="-571500" algn="just">
              <a:spcBef>
                <a:spcPts val="1200"/>
              </a:spcBef>
              <a:buClr>
                <a:schemeClr val="bg1"/>
              </a:buClr>
              <a:buSzPts val="1100"/>
              <a:buFont typeface="Wingdings" panose="05000000000000000000" pitchFamily="2" charset="2"/>
              <a:buChar char="§"/>
            </a:pPr>
            <a:endParaRPr lang="en-US" sz="4000"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endParaRPr>
          </a:p>
        </p:txBody>
      </p:sp>
      <p:sp>
        <p:nvSpPr>
          <p:cNvPr id="182" name="Google Shape;182;p28"/>
          <p:cNvSpPr txBox="1">
            <a:spLocks noGrp="1"/>
          </p:cNvSpPr>
          <p:nvPr>
            <p:ph type="body" idx="4294967295"/>
          </p:nvPr>
        </p:nvSpPr>
        <p:spPr>
          <a:xfrm>
            <a:off x="624115" y="684902"/>
            <a:ext cx="15019414" cy="1905000"/>
          </a:xfrm>
          <a:prstGeom prst="rect">
            <a:avLst/>
          </a:prstGeom>
        </p:spPr>
        <p:txBody>
          <a:bodyPr spcFirstLastPara="1" vert="horz" wrap="square" lIns="182850" tIns="182850" rIns="182850" bIns="182850" rtlCol="0" anchor="t" anchorCtr="0">
            <a:noAutofit/>
          </a:bodyPr>
          <a:lstStyle/>
          <a:p>
            <a:pPr marL="0" indent="0">
              <a:spcBef>
                <a:spcPts val="0"/>
              </a:spcBef>
              <a:buNone/>
            </a:pPr>
            <a:r>
              <a:rPr lang="es" sz="4800" dirty="0">
                <a:solidFill>
                  <a:srgbClr val="90CCFA"/>
                </a:solidFill>
                <a:latin typeface="Montserrat ExtraBold"/>
                <a:ea typeface="Montserrat ExtraBold"/>
                <a:cs typeface="Montserrat ExtraBold"/>
                <a:sym typeface="Montserrat ExtraBold"/>
              </a:rPr>
              <a:t>GST on Pre-Booking Construction? </a:t>
            </a:r>
          </a:p>
          <a:p>
            <a:pPr marL="0" indent="0">
              <a:spcBef>
                <a:spcPts val="0"/>
              </a:spcBef>
              <a:buNone/>
            </a:pPr>
            <a:r>
              <a:rPr lang="es" sz="4800" dirty="0">
                <a:solidFill>
                  <a:srgbClr val="90CCFA"/>
                </a:solidFill>
                <a:latin typeface="Montserrat ExtraBold"/>
                <a:ea typeface="Montserrat ExtraBold"/>
                <a:cs typeface="Montserrat ExtraBold"/>
                <a:sym typeface="Montserrat ExtraBold"/>
              </a:rPr>
              <a:t> </a:t>
            </a:r>
            <a:endParaRPr sz="4800" dirty="0">
              <a:solidFill>
                <a:srgbClr val="90CCFA"/>
              </a:solidFill>
              <a:highlight>
                <a:srgbClr val="FFFFFF"/>
              </a:highlight>
              <a:latin typeface="Montserrat ExtraBold"/>
              <a:ea typeface="Montserrat ExtraBold"/>
              <a:cs typeface="Montserrat ExtraBold"/>
              <a:sym typeface="Montserrat ExtraBold"/>
            </a:endParaRPr>
          </a:p>
        </p:txBody>
      </p:sp>
    </p:spTree>
    <p:extLst>
      <p:ext uri="{BB962C8B-B14F-4D97-AF65-F5344CB8AC3E}">
        <p14:creationId xmlns:p14="http://schemas.microsoft.com/office/powerpoint/2010/main" val="1059700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179"/>
        <p:cNvGrpSpPr/>
        <p:nvPr/>
      </p:nvGrpSpPr>
      <p:grpSpPr>
        <a:xfrm>
          <a:off x="0" y="0"/>
          <a:ext cx="0" cy="0"/>
          <a:chOff x="0" y="0"/>
          <a:chExt cx="0" cy="0"/>
        </a:xfrm>
      </p:grpSpPr>
      <p:sp>
        <p:nvSpPr>
          <p:cNvPr id="3" name="Rectangle 2">
            <a:extLst>
              <a:ext uri="{FF2B5EF4-FFF2-40B4-BE49-F238E27FC236}">
                <a16:creationId xmlns:a16="http://schemas.microsoft.com/office/drawing/2014/main" id="{915808FB-F6D9-0158-A8E3-0164C04DB73E}"/>
              </a:ext>
            </a:extLst>
          </p:cNvPr>
          <p:cNvSpPr/>
          <p:nvPr/>
        </p:nvSpPr>
        <p:spPr>
          <a:xfrm>
            <a:off x="-406400" y="0"/>
            <a:ext cx="18694400" cy="10287000"/>
          </a:xfrm>
          <a:prstGeom prst="rect">
            <a:avLst/>
          </a:prstGeom>
          <a:solidFill>
            <a:srgbClr val="002060">
              <a:alpha val="8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dirty="0">
              <a:latin typeface="Abadi" panose="020B0604020104020204" pitchFamily="34" charset="0"/>
            </a:endParaRPr>
          </a:p>
        </p:txBody>
      </p:sp>
      <p:sp>
        <p:nvSpPr>
          <p:cNvPr id="181" name="Google Shape;181;p28"/>
          <p:cNvSpPr txBox="1">
            <a:spLocks noGrp="1"/>
          </p:cNvSpPr>
          <p:nvPr>
            <p:ph type="subTitle" idx="1"/>
          </p:nvPr>
        </p:nvSpPr>
        <p:spPr>
          <a:xfrm>
            <a:off x="646238" y="2324100"/>
            <a:ext cx="17068800" cy="6055700"/>
          </a:xfrm>
          <a:prstGeom prst="rect">
            <a:avLst/>
          </a:prstGeom>
        </p:spPr>
        <p:txBody>
          <a:bodyPr spcFirstLastPara="1" vert="horz" wrap="square" lIns="182850" tIns="182850" rIns="182850" bIns="182850" rtlCol="0" anchor="ctr" anchorCtr="0">
            <a:noAutofit/>
          </a:bodyPr>
          <a:lstStyle/>
          <a:p>
            <a:pPr marL="0" indent="0" algn="just">
              <a:spcBef>
                <a:spcPts val="1200"/>
              </a:spcBef>
              <a:buClr>
                <a:schemeClr val="bg1"/>
              </a:buClr>
              <a:buSzPts val="1100"/>
            </a:pPr>
            <a:endParaRPr lang="en-US" sz="3600"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endParaRPr>
          </a:p>
          <a:p>
            <a:pPr marL="0" indent="0" algn="just">
              <a:spcBef>
                <a:spcPts val="1200"/>
              </a:spcBef>
              <a:buClr>
                <a:schemeClr val="bg1"/>
              </a:buClr>
              <a:buSzPts val="1100"/>
            </a:pPr>
            <a:endParaRPr lang="en-US" sz="3600"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endParaRPr>
          </a:p>
          <a:p>
            <a:pPr marL="0" indent="0" algn="just">
              <a:spcBef>
                <a:spcPts val="1200"/>
              </a:spcBef>
              <a:buClr>
                <a:schemeClr val="bg1"/>
              </a:buClr>
              <a:buSzPts val="1100"/>
            </a:pP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MUNJAAL MANISHBHAI BHATT [2022 (62) G.S.T.L. 262 (Guj.)]</a:t>
            </a:r>
          </a:p>
          <a:p>
            <a:pPr marL="0" indent="0" algn="just">
              <a:spcBef>
                <a:spcPts val="1200"/>
              </a:spcBef>
              <a:buClr>
                <a:schemeClr val="bg1"/>
              </a:buClr>
              <a:buSzPts val="1100"/>
            </a:pP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endParaRPr>
          </a:p>
          <a:p>
            <a:pPr marL="0" indent="0" algn="just">
              <a:lnSpc>
                <a:spcPct val="150000"/>
              </a:lnSpc>
              <a:spcBef>
                <a:spcPts val="1200"/>
              </a:spcBef>
              <a:buClr>
                <a:schemeClr val="bg1"/>
              </a:buClr>
              <a:buSzPts val="1100"/>
            </a:pPr>
            <a:r>
              <a:rPr lang="en-US" sz="3600"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“86. Even otherwise “supply” under Section 7 of the CGST Act includes supply of goods or services made or agreed to be made for a consideration. </a:t>
            </a:r>
            <a:r>
              <a:rPr lang="en-US" sz="3600" b="1" i="1" u="sng"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Thus the factum of supply would be initiated only once the agreement is entered into between the supplier and recipient and such agreement is for consideration. </a:t>
            </a:r>
            <a:r>
              <a:rPr lang="en-US" sz="3600"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rPr>
              <a:t>This is in consonance with the observation of the Supreme Court in the case of the 1st Larsen and Toubro Ltd. (supra) that there cannot be a sale in respect of construction undertaken prior to agreement with the buyer.”</a:t>
            </a:r>
          </a:p>
          <a:p>
            <a:pPr marL="571500" indent="-571500" algn="just">
              <a:spcBef>
                <a:spcPts val="1200"/>
              </a:spcBef>
              <a:buClr>
                <a:schemeClr val="bg1"/>
              </a:buClr>
              <a:buSzPts val="1100"/>
              <a:buFont typeface="Wingdings" panose="05000000000000000000" pitchFamily="2" charset="2"/>
              <a:buChar char="§"/>
            </a:pPr>
            <a:endParaRPr lang="en-US" sz="3600"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endParaRPr>
          </a:p>
          <a:p>
            <a:pPr marL="571500" indent="-571500" algn="just">
              <a:spcBef>
                <a:spcPts val="1200"/>
              </a:spcBef>
              <a:buClr>
                <a:schemeClr val="bg1"/>
              </a:buClr>
              <a:buSzPts val="1100"/>
              <a:buFont typeface="Wingdings" panose="05000000000000000000" pitchFamily="2" charset="2"/>
              <a:buChar char="§"/>
            </a:pPr>
            <a:endParaRPr lang="en-US" sz="3600"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endParaRPr>
          </a:p>
        </p:txBody>
      </p:sp>
      <p:sp>
        <p:nvSpPr>
          <p:cNvPr id="182" name="Google Shape;182;p28"/>
          <p:cNvSpPr txBox="1">
            <a:spLocks noGrp="1"/>
          </p:cNvSpPr>
          <p:nvPr>
            <p:ph type="body" idx="4294967295"/>
          </p:nvPr>
        </p:nvSpPr>
        <p:spPr>
          <a:xfrm>
            <a:off x="624115" y="684902"/>
            <a:ext cx="15019414" cy="1905000"/>
          </a:xfrm>
          <a:prstGeom prst="rect">
            <a:avLst/>
          </a:prstGeom>
        </p:spPr>
        <p:txBody>
          <a:bodyPr spcFirstLastPara="1" vert="horz" wrap="square" lIns="182850" tIns="182850" rIns="182850" bIns="182850" rtlCol="0" anchor="t" anchorCtr="0">
            <a:noAutofit/>
          </a:bodyPr>
          <a:lstStyle/>
          <a:p>
            <a:pPr marL="0" indent="0">
              <a:spcBef>
                <a:spcPts val="0"/>
              </a:spcBef>
              <a:buNone/>
            </a:pPr>
            <a:r>
              <a:rPr lang="es" sz="4800" dirty="0">
                <a:solidFill>
                  <a:srgbClr val="90CCFA"/>
                </a:solidFill>
                <a:latin typeface="Montserrat ExtraBold"/>
                <a:ea typeface="Montserrat ExtraBold"/>
                <a:cs typeface="Montserrat ExtraBold"/>
                <a:sym typeface="Montserrat ExtraBold"/>
              </a:rPr>
              <a:t>GST on Pre-Booking Construction? </a:t>
            </a:r>
          </a:p>
          <a:p>
            <a:pPr marL="0" indent="0">
              <a:spcBef>
                <a:spcPts val="0"/>
              </a:spcBef>
              <a:buNone/>
            </a:pPr>
            <a:r>
              <a:rPr lang="es" sz="4800" dirty="0">
                <a:solidFill>
                  <a:srgbClr val="90CCFA"/>
                </a:solidFill>
                <a:latin typeface="Montserrat ExtraBold"/>
                <a:ea typeface="Montserrat ExtraBold"/>
                <a:cs typeface="Montserrat ExtraBold"/>
                <a:sym typeface="Montserrat ExtraBold"/>
              </a:rPr>
              <a:t> </a:t>
            </a:r>
            <a:endParaRPr sz="4800" dirty="0">
              <a:solidFill>
                <a:srgbClr val="90CCFA"/>
              </a:solidFill>
              <a:highlight>
                <a:srgbClr val="FFFFFF"/>
              </a:highlight>
              <a:latin typeface="Montserrat ExtraBold"/>
              <a:ea typeface="Montserrat ExtraBold"/>
              <a:cs typeface="Montserrat ExtraBold"/>
              <a:sym typeface="Montserrat ExtraBold"/>
            </a:endParaRPr>
          </a:p>
        </p:txBody>
      </p:sp>
    </p:spTree>
    <p:extLst>
      <p:ext uri="{BB962C8B-B14F-4D97-AF65-F5344CB8AC3E}">
        <p14:creationId xmlns:p14="http://schemas.microsoft.com/office/powerpoint/2010/main" val="2281816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IN"/>
          </a:p>
        </p:txBody>
      </p:sp>
      <p:grpSp>
        <p:nvGrpSpPr>
          <p:cNvPr id="3" name="Group 3"/>
          <p:cNvGrpSpPr/>
          <p:nvPr/>
        </p:nvGrpSpPr>
        <p:grpSpPr>
          <a:xfrm>
            <a:off x="0" y="3455789"/>
            <a:ext cx="3579191" cy="3230761"/>
            <a:chOff x="0" y="-38100"/>
            <a:chExt cx="942668" cy="850900"/>
          </a:xfrm>
        </p:grpSpPr>
        <p:sp>
          <p:nvSpPr>
            <p:cNvPr id="4" name="Freeform 4"/>
            <p:cNvSpPr/>
            <p:nvPr/>
          </p:nvSpPr>
          <p:spPr>
            <a:xfrm>
              <a:off x="23915" y="0"/>
              <a:ext cx="918753" cy="812800"/>
            </a:xfrm>
            <a:custGeom>
              <a:avLst/>
              <a:gdLst/>
              <a:ahLst/>
              <a:cxnLst/>
              <a:rect l="l" t="t" r="r" b="b"/>
              <a:pathLst>
                <a:path w="918753" h="812800">
                  <a:moveTo>
                    <a:pt x="0" y="0"/>
                  </a:moveTo>
                  <a:lnTo>
                    <a:pt x="918753" y="0"/>
                  </a:lnTo>
                  <a:lnTo>
                    <a:pt x="918753" y="812800"/>
                  </a:lnTo>
                  <a:lnTo>
                    <a:pt x="0" y="812800"/>
                  </a:lnTo>
                  <a:close/>
                </a:path>
              </a:pathLst>
            </a:custGeom>
            <a:solidFill>
              <a:srgbClr val="84A6C2">
                <a:alpha val="86667"/>
              </a:srgbClr>
            </a:solidFill>
          </p:spPr>
          <p:txBody>
            <a:bodyPr/>
            <a:lstStyle/>
            <a:p>
              <a:endParaRPr lang="en-IN" dirty="0"/>
            </a:p>
          </p:txBody>
        </p:sp>
        <p:sp>
          <p:nvSpPr>
            <p:cNvPr id="5" name="TextBox 5"/>
            <p:cNvSpPr txBox="1"/>
            <p:nvPr/>
          </p:nvSpPr>
          <p:spPr>
            <a:xfrm>
              <a:off x="0" y="-38100"/>
              <a:ext cx="918753"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3937244" y="3600450"/>
            <a:ext cx="10413512" cy="3086100"/>
            <a:chOff x="0" y="0"/>
            <a:chExt cx="2742653" cy="812800"/>
          </a:xfrm>
        </p:grpSpPr>
        <p:sp>
          <p:nvSpPr>
            <p:cNvPr id="7" name="Freeform 7"/>
            <p:cNvSpPr/>
            <p:nvPr/>
          </p:nvSpPr>
          <p:spPr>
            <a:xfrm>
              <a:off x="0" y="0"/>
              <a:ext cx="2742654" cy="812800"/>
            </a:xfrm>
            <a:custGeom>
              <a:avLst/>
              <a:gdLst/>
              <a:ahLst/>
              <a:cxnLst/>
              <a:rect l="l" t="t" r="r" b="b"/>
              <a:pathLst>
                <a:path w="2742654" h="812800">
                  <a:moveTo>
                    <a:pt x="0" y="0"/>
                  </a:moveTo>
                  <a:lnTo>
                    <a:pt x="2742654" y="0"/>
                  </a:lnTo>
                  <a:lnTo>
                    <a:pt x="2742654" y="812800"/>
                  </a:lnTo>
                  <a:lnTo>
                    <a:pt x="0" y="812800"/>
                  </a:lnTo>
                  <a:close/>
                </a:path>
              </a:pathLst>
            </a:custGeom>
            <a:solidFill>
              <a:srgbClr val="84A6C2">
                <a:alpha val="86667"/>
              </a:srgbClr>
            </a:solidFill>
          </p:spPr>
          <p:txBody>
            <a:bodyPr/>
            <a:lstStyle/>
            <a:p>
              <a:endParaRPr lang="en-IN"/>
            </a:p>
          </p:txBody>
        </p:sp>
        <p:sp>
          <p:nvSpPr>
            <p:cNvPr id="8" name="TextBox 8"/>
            <p:cNvSpPr txBox="1"/>
            <p:nvPr/>
          </p:nvSpPr>
          <p:spPr>
            <a:xfrm>
              <a:off x="0" y="-38100"/>
              <a:ext cx="2742653" cy="850900"/>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4228946" y="4000500"/>
            <a:ext cx="9830107" cy="1585819"/>
          </a:xfrm>
          <a:prstGeom prst="rect">
            <a:avLst/>
          </a:prstGeom>
        </p:spPr>
        <p:txBody>
          <a:bodyPr wrap="square" lIns="0" tIns="0" rIns="0" bIns="0" rtlCol="0" anchor="t">
            <a:spAutoFit/>
          </a:bodyPr>
          <a:lstStyle/>
          <a:p>
            <a:pPr algn="ctr">
              <a:lnSpc>
                <a:spcPts val="13809"/>
              </a:lnSpc>
            </a:pPr>
            <a:r>
              <a:rPr lang="en-US" sz="7200" dirty="0">
                <a:solidFill>
                  <a:srgbClr val="FFFFFF"/>
                </a:solidFill>
                <a:latin typeface="Poppins Bold"/>
              </a:rPr>
              <a:t>1%/5% Mandatory?</a:t>
            </a:r>
          </a:p>
        </p:txBody>
      </p:sp>
      <p:sp>
        <p:nvSpPr>
          <p:cNvPr id="14" name="TextBox 13">
            <a:extLst>
              <a:ext uri="{FF2B5EF4-FFF2-40B4-BE49-F238E27FC236}">
                <a16:creationId xmlns:a16="http://schemas.microsoft.com/office/drawing/2014/main" id="{36E8C939-303E-D637-BFA6-BB4D74542576}"/>
              </a:ext>
            </a:extLst>
          </p:cNvPr>
          <p:cNvSpPr txBox="1"/>
          <p:nvPr/>
        </p:nvSpPr>
        <p:spPr>
          <a:xfrm>
            <a:off x="1263496" y="4420225"/>
            <a:ext cx="1327304" cy="1446550"/>
          </a:xfrm>
          <a:prstGeom prst="rect">
            <a:avLst/>
          </a:prstGeom>
          <a:noFill/>
        </p:spPr>
        <p:txBody>
          <a:bodyPr wrap="square" rtlCol="0">
            <a:spAutoFit/>
          </a:bodyPr>
          <a:lstStyle/>
          <a:p>
            <a:r>
              <a:rPr lang="en-US" sz="8800" dirty="0">
                <a:solidFill>
                  <a:schemeClr val="bg1"/>
                </a:solidFill>
                <a:latin typeface="Poppins Bold" panose="00000800000000000000" charset="0"/>
                <a:cs typeface="Poppins Bold" panose="00000800000000000000" charset="0"/>
              </a:rPr>
              <a:t>7.</a:t>
            </a:r>
            <a:endParaRPr lang="en-IN" sz="8800" dirty="0">
              <a:solidFill>
                <a:schemeClr val="bg1"/>
              </a:solidFill>
              <a:latin typeface="Poppins Bold" panose="00000800000000000000" charset="0"/>
              <a:cs typeface="Poppins Bold" panose="00000800000000000000" charset="0"/>
            </a:endParaRPr>
          </a:p>
        </p:txBody>
      </p:sp>
    </p:spTree>
    <p:extLst>
      <p:ext uri="{BB962C8B-B14F-4D97-AF65-F5344CB8AC3E}">
        <p14:creationId xmlns:p14="http://schemas.microsoft.com/office/powerpoint/2010/main" val="5833785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179"/>
        <p:cNvGrpSpPr/>
        <p:nvPr/>
      </p:nvGrpSpPr>
      <p:grpSpPr>
        <a:xfrm>
          <a:off x="0" y="0"/>
          <a:ext cx="0" cy="0"/>
          <a:chOff x="0" y="0"/>
          <a:chExt cx="0" cy="0"/>
        </a:xfrm>
      </p:grpSpPr>
      <p:sp>
        <p:nvSpPr>
          <p:cNvPr id="3" name="Rectangle 2">
            <a:extLst>
              <a:ext uri="{FF2B5EF4-FFF2-40B4-BE49-F238E27FC236}">
                <a16:creationId xmlns:a16="http://schemas.microsoft.com/office/drawing/2014/main" id="{915808FB-F6D9-0158-A8E3-0164C04DB73E}"/>
              </a:ext>
            </a:extLst>
          </p:cNvPr>
          <p:cNvSpPr/>
          <p:nvPr/>
        </p:nvSpPr>
        <p:spPr>
          <a:xfrm>
            <a:off x="-406400" y="0"/>
            <a:ext cx="18694400" cy="10287000"/>
          </a:xfrm>
          <a:prstGeom prst="rect">
            <a:avLst/>
          </a:prstGeom>
          <a:solidFill>
            <a:srgbClr val="002060">
              <a:alpha val="8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dirty="0">
              <a:latin typeface="Abadi" panose="020B0604020104020204" pitchFamily="34" charset="0"/>
            </a:endParaRPr>
          </a:p>
        </p:txBody>
      </p:sp>
      <p:sp>
        <p:nvSpPr>
          <p:cNvPr id="181" name="Google Shape;181;p28"/>
          <p:cNvSpPr txBox="1">
            <a:spLocks noGrp="1"/>
          </p:cNvSpPr>
          <p:nvPr>
            <p:ph type="subTitle" idx="1"/>
          </p:nvPr>
        </p:nvSpPr>
        <p:spPr>
          <a:xfrm>
            <a:off x="2286000" y="2247900"/>
            <a:ext cx="12464146" cy="6055700"/>
          </a:xfrm>
          <a:prstGeom prst="rect">
            <a:avLst/>
          </a:prstGeom>
        </p:spPr>
        <p:txBody>
          <a:bodyPr spcFirstLastPara="1" vert="horz" wrap="square" lIns="182850" tIns="182850" rIns="182850" bIns="182850" rtlCol="0" anchor="ctr" anchorCtr="0">
            <a:noAutofit/>
          </a:bodyPr>
          <a:lstStyle/>
          <a:p>
            <a:pPr marL="0" indent="0" algn="ctr">
              <a:spcBef>
                <a:spcPts val="1200"/>
              </a:spcBef>
              <a:buClr>
                <a:schemeClr val="dk1"/>
              </a:buClr>
              <a:buSzPts val="1100"/>
            </a:pPr>
            <a:r>
              <a:rPr lang="en-US" sz="4000" b="1" dirty="0">
                <a:solidFill>
                  <a:schemeClr val="lt1"/>
                </a:solidFill>
                <a:latin typeface="Verdana" panose="020B0604030504040204" pitchFamily="34" charset="0"/>
                <a:ea typeface="Verdana" panose="020B0604030504040204" pitchFamily="34" charset="0"/>
                <a:cs typeface="Montserrat"/>
                <a:sym typeface="Montserrat"/>
              </a:rPr>
              <a:t>Can we choose to avail ITC </a:t>
            </a:r>
          </a:p>
          <a:p>
            <a:pPr marL="0" indent="0" algn="ctr">
              <a:spcBef>
                <a:spcPts val="1200"/>
              </a:spcBef>
              <a:buClr>
                <a:schemeClr val="dk1"/>
              </a:buClr>
              <a:buSzPts val="1100"/>
            </a:pPr>
            <a:r>
              <a:rPr lang="en-US" sz="4000" b="1" dirty="0">
                <a:solidFill>
                  <a:schemeClr val="lt1"/>
                </a:solidFill>
                <a:latin typeface="Verdana" panose="020B0604030504040204" pitchFamily="34" charset="0"/>
                <a:ea typeface="Verdana" panose="020B0604030504040204" pitchFamily="34" charset="0"/>
                <a:cs typeface="Montserrat"/>
                <a:sym typeface="Montserrat"/>
              </a:rPr>
              <a:t>and pay 18% GST </a:t>
            </a:r>
          </a:p>
          <a:p>
            <a:pPr marL="0" indent="0" algn="ctr">
              <a:spcBef>
                <a:spcPts val="1200"/>
              </a:spcBef>
              <a:buClr>
                <a:schemeClr val="dk1"/>
              </a:buClr>
              <a:buSzPts val="1100"/>
            </a:pPr>
            <a:r>
              <a:rPr lang="en-US" sz="4000" b="1">
                <a:solidFill>
                  <a:schemeClr val="lt1"/>
                </a:solidFill>
                <a:latin typeface="Verdana" panose="020B0604030504040204" pitchFamily="34" charset="0"/>
                <a:ea typeface="Verdana" panose="020B0604030504040204" pitchFamily="34" charset="0"/>
                <a:cs typeface="Montserrat"/>
                <a:sym typeface="Montserrat"/>
              </a:rPr>
              <a:t>by </a:t>
            </a:r>
            <a:r>
              <a:rPr lang="en-US" sz="4000" b="1" dirty="0">
                <a:solidFill>
                  <a:schemeClr val="lt1"/>
                </a:solidFill>
                <a:latin typeface="Verdana" panose="020B0604030504040204" pitchFamily="34" charset="0"/>
                <a:ea typeface="Verdana" panose="020B0604030504040204" pitchFamily="34" charset="0"/>
                <a:cs typeface="Montserrat"/>
                <a:sym typeface="Montserrat"/>
              </a:rPr>
              <a:t>violating condition for non-taking ITC? </a:t>
            </a:r>
            <a:endParaRPr lang="en-US" sz="4000" b="1"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endParaRPr>
          </a:p>
        </p:txBody>
      </p:sp>
      <p:sp>
        <p:nvSpPr>
          <p:cNvPr id="182" name="Google Shape;182;p28"/>
          <p:cNvSpPr txBox="1">
            <a:spLocks noGrp="1"/>
          </p:cNvSpPr>
          <p:nvPr>
            <p:ph type="body" idx="4294967295"/>
          </p:nvPr>
        </p:nvSpPr>
        <p:spPr>
          <a:xfrm>
            <a:off x="624114" y="684902"/>
            <a:ext cx="15588344" cy="1905000"/>
          </a:xfrm>
          <a:prstGeom prst="rect">
            <a:avLst/>
          </a:prstGeom>
        </p:spPr>
        <p:txBody>
          <a:bodyPr spcFirstLastPara="1" vert="horz" wrap="square" lIns="182850" tIns="182850" rIns="182850" bIns="182850" rtlCol="0" anchor="t" anchorCtr="0">
            <a:noAutofit/>
          </a:bodyPr>
          <a:lstStyle/>
          <a:p>
            <a:pPr marL="0" indent="0">
              <a:spcBef>
                <a:spcPts val="0"/>
              </a:spcBef>
              <a:buNone/>
            </a:pPr>
            <a:r>
              <a:rPr lang="en-IN" sz="4800" dirty="0">
                <a:solidFill>
                  <a:srgbClr val="90CCFA"/>
                </a:solidFill>
                <a:latin typeface="Montserrat ExtraBold"/>
                <a:ea typeface="Montserrat ExtraBold"/>
                <a:cs typeface="Montserrat ExtraBold"/>
                <a:sym typeface="Montserrat ExtraBold"/>
              </a:rPr>
              <a:t>Is 1%/5% Mandatory? </a:t>
            </a:r>
          </a:p>
          <a:p>
            <a:pPr marL="0" indent="0">
              <a:spcBef>
                <a:spcPts val="0"/>
              </a:spcBef>
              <a:buNone/>
            </a:pPr>
            <a:r>
              <a:rPr lang="es" sz="4800" dirty="0">
                <a:solidFill>
                  <a:srgbClr val="90CCFA"/>
                </a:solidFill>
                <a:latin typeface="Montserrat ExtraBold"/>
                <a:ea typeface="Montserrat ExtraBold"/>
                <a:cs typeface="Montserrat ExtraBold"/>
                <a:sym typeface="Montserrat ExtraBold"/>
              </a:rPr>
              <a:t> </a:t>
            </a:r>
            <a:endParaRPr sz="4800" dirty="0">
              <a:solidFill>
                <a:srgbClr val="90CCFA"/>
              </a:solidFill>
              <a:highlight>
                <a:srgbClr val="FFFFFF"/>
              </a:highlight>
              <a:latin typeface="Montserrat ExtraBold"/>
              <a:ea typeface="Montserrat ExtraBold"/>
              <a:cs typeface="Montserrat ExtraBold"/>
              <a:sym typeface="Montserrat ExtraBold"/>
            </a:endParaRPr>
          </a:p>
        </p:txBody>
      </p:sp>
    </p:spTree>
    <p:extLst>
      <p:ext uri="{BB962C8B-B14F-4D97-AF65-F5344CB8AC3E}">
        <p14:creationId xmlns:p14="http://schemas.microsoft.com/office/powerpoint/2010/main" val="1984251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2" name="Freeform 2">
            <a:extLst>
              <a:ext uri="{FF2B5EF4-FFF2-40B4-BE49-F238E27FC236}">
                <a16:creationId xmlns:a16="http://schemas.microsoft.com/office/drawing/2014/main" id="{A4B6ACD5-A336-1795-A57D-8DA155AF82DE}"/>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19000"/>
            </a:blip>
            <a:stretch>
              <a:fillRect t="-9259" b="-9259"/>
            </a:stretch>
          </a:blipFill>
        </p:spPr>
        <p:txBody>
          <a:bodyPr/>
          <a:lstStyle/>
          <a:p>
            <a:endParaRPr lang="en-IN"/>
          </a:p>
        </p:txBody>
      </p:sp>
      <p:sp>
        <p:nvSpPr>
          <p:cNvPr id="539" name="Google Shape;539;p50"/>
          <p:cNvSpPr txBox="1">
            <a:spLocks noGrp="1"/>
          </p:cNvSpPr>
          <p:nvPr>
            <p:ph type="title"/>
          </p:nvPr>
        </p:nvSpPr>
        <p:spPr>
          <a:xfrm>
            <a:off x="1452200" y="-1546600"/>
            <a:ext cx="7996800" cy="4341600"/>
          </a:xfrm>
          <a:prstGeom prst="rect">
            <a:avLst/>
          </a:prstGeom>
        </p:spPr>
        <p:txBody>
          <a:bodyPr spcFirstLastPara="1" vert="horz" wrap="square" lIns="182850" tIns="182850" rIns="182850" bIns="182850" rtlCol="0" anchor="b" anchorCtr="0">
            <a:noAutofit/>
          </a:bodyPr>
          <a:lstStyle/>
          <a:p>
            <a:pPr algn="l"/>
            <a:r>
              <a:rPr lang="es" dirty="0">
                <a:solidFill>
                  <a:srgbClr val="90CCFA"/>
                </a:solidFill>
              </a:rPr>
              <a:t>New GST Scheme </a:t>
            </a:r>
            <a:r>
              <a:rPr lang="es" dirty="0">
                <a:solidFill>
                  <a:srgbClr val="252525"/>
                </a:solidFill>
              </a:rPr>
              <a:t> </a:t>
            </a:r>
            <a:br>
              <a:rPr lang="es" dirty="0">
                <a:solidFill>
                  <a:srgbClr val="252525"/>
                </a:solidFill>
              </a:rPr>
            </a:br>
            <a:r>
              <a:rPr lang="es" dirty="0">
                <a:solidFill>
                  <a:srgbClr val="252525"/>
                </a:solidFill>
              </a:rPr>
              <a:t>w.e.f. 1 April, 2019</a:t>
            </a:r>
            <a:endParaRPr dirty="0">
              <a:solidFill>
                <a:srgbClr val="252525"/>
              </a:solidFill>
            </a:endParaRPr>
          </a:p>
        </p:txBody>
      </p:sp>
      <p:sp>
        <p:nvSpPr>
          <p:cNvPr id="540" name="Google Shape;540;p50"/>
          <p:cNvSpPr/>
          <p:nvPr/>
        </p:nvSpPr>
        <p:spPr>
          <a:xfrm rot="-5400000">
            <a:off x="3362250" y="6043850"/>
            <a:ext cx="5930400" cy="184800"/>
          </a:xfrm>
          <a:prstGeom prst="rect">
            <a:avLst/>
          </a:prstGeom>
          <a:solidFill>
            <a:srgbClr val="0043C1"/>
          </a:solidFill>
          <a:ln>
            <a:noFill/>
          </a:ln>
        </p:spPr>
        <p:txBody>
          <a:bodyPr spcFirstLastPara="1" wrap="square" lIns="182850" tIns="182850" rIns="182850" bIns="182850" anchor="ctr" anchorCtr="0">
            <a:noAutofit/>
          </a:bodyPr>
          <a:lstStyle/>
          <a:p>
            <a:endParaRPr sz="3600"/>
          </a:p>
        </p:txBody>
      </p:sp>
      <p:sp>
        <p:nvSpPr>
          <p:cNvPr id="541" name="Google Shape;541;p50"/>
          <p:cNvSpPr/>
          <p:nvPr/>
        </p:nvSpPr>
        <p:spPr>
          <a:xfrm rot="-5400000">
            <a:off x="8603100" y="6043850"/>
            <a:ext cx="5930400" cy="184800"/>
          </a:xfrm>
          <a:prstGeom prst="rect">
            <a:avLst/>
          </a:prstGeom>
          <a:solidFill>
            <a:srgbClr val="0043C1"/>
          </a:solidFill>
          <a:ln>
            <a:noFill/>
          </a:ln>
        </p:spPr>
        <p:txBody>
          <a:bodyPr spcFirstLastPara="1" wrap="square" lIns="182850" tIns="182850" rIns="182850" bIns="182850" anchor="ctr" anchorCtr="0">
            <a:noAutofit/>
          </a:bodyPr>
          <a:lstStyle/>
          <a:p>
            <a:endParaRPr sz="3600"/>
          </a:p>
        </p:txBody>
      </p:sp>
      <p:sp>
        <p:nvSpPr>
          <p:cNvPr id="542" name="Google Shape;542;p50"/>
          <p:cNvSpPr/>
          <p:nvPr/>
        </p:nvSpPr>
        <p:spPr>
          <a:xfrm rot="-5400000">
            <a:off x="13843950" y="6043850"/>
            <a:ext cx="5930400" cy="184800"/>
          </a:xfrm>
          <a:prstGeom prst="rect">
            <a:avLst/>
          </a:prstGeom>
          <a:solidFill>
            <a:srgbClr val="0043C1"/>
          </a:solidFill>
          <a:ln>
            <a:noFill/>
          </a:ln>
        </p:spPr>
        <p:txBody>
          <a:bodyPr spcFirstLastPara="1" wrap="square" lIns="182850" tIns="182850" rIns="182850" bIns="182850" anchor="ctr" anchorCtr="0">
            <a:noAutofit/>
          </a:bodyPr>
          <a:lstStyle/>
          <a:p>
            <a:endParaRPr sz="3600"/>
          </a:p>
        </p:txBody>
      </p:sp>
      <p:sp>
        <p:nvSpPr>
          <p:cNvPr id="544" name="Google Shape;544;p50"/>
          <p:cNvSpPr txBox="1">
            <a:spLocks noGrp="1"/>
          </p:cNvSpPr>
          <p:nvPr>
            <p:ph type="subTitle" idx="1"/>
          </p:nvPr>
        </p:nvSpPr>
        <p:spPr>
          <a:xfrm>
            <a:off x="1401300" y="3171046"/>
            <a:ext cx="4557000" cy="1473000"/>
          </a:xfrm>
          <a:prstGeom prst="rect">
            <a:avLst/>
          </a:prstGeom>
        </p:spPr>
        <p:txBody>
          <a:bodyPr spcFirstLastPara="1" vert="horz" wrap="square" lIns="182850" tIns="182850" rIns="182850" bIns="182850" rtlCol="0" anchor="b" anchorCtr="0">
            <a:noAutofit/>
          </a:bodyPr>
          <a:lstStyle/>
          <a:p>
            <a:pPr marL="0" indent="0"/>
            <a:r>
              <a:rPr lang="es" dirty="0"/>
              <a:t>TAX RATES</a:t>
            </a:r>
            <a:endParaRPr dirty="0"/>
          </a:p>
        </p:txBody>
      </p:sp>
      <p:sp>
        <p:nvSpPr>
          <p:cNvPr id="545" name="Google Shape;545;p50"/>
          <p:cNvSpPr txBox="1">
            <a:spLocks noGrp="1"/>
          </p:cNvSpPr>
          <p:nvPr>
            <p:ph type="subTitle" idx="2"/>
          </p:nvPr>
        </p:nvSpPr>
        <p:spPr>
          <a:xfrm>
            <a:off x="1073240" y="4636248"/>
            <a:ext cx="4885060" cy="1473000"/>
          </a:xfrm>
          <a:prstGeom prst="rect">
            <a:avLst/>
          </a:prstGeom>
        </p:spPr>
        <p:txBody>
          <a:bodyPr spcFirstLastPara="1" vert="horz" wrap="square" lIns="182850" tIns="182850" rIns="182850" bIns="182850" rtlCol="0" anchor="t" anchorCtr="0">
            <a:noAutofit/>
          </a:bodyPr>
          <a:lstStyle/>
          <a:p>
            <a:pPr marL="0" indent="0">
              <a:buClr>
                <a:schemeClr val="dk1"/>
              </a:buClr>
              <a:buSzPts val="1100"/>
            </a:pPr>
            <a:r>
              <a:rPr lang="en-IN" dirty="0"/>
              <a:t>1%(Affordable </a:t>
            </a:r>
            <a:r>
              <a:rPr lang="en-IN" dirty="0" err="1"/>
              <a:t>Resi</a:t>
            </a:r>
            <a:r>
              <a:rPr lang="en-IN" dirty="0"/>
              <a:t>. Apartments)</a:t>
            </a:r>
          </a:p>
          <a:p>
            <a:pPr marL="0" indent="0">
              <a:buClr>
                <a:schemeClr val="dk1"/>
              </a:buClr>
              <a:buSzPts val="1100"/>
            </a:pPr>
            <a:r>
              <a:rPr lang="en-IN" dirty="0"/>
              <a:t>5% (Other </a:t>
            </a:r>
            <a:r>
              <a:rPr lang="en-IN" dirty="0" err="1"/>
              <a:t>Resi</a:t>
            </a:r>
            <a:r>
              <a:rPr lang="en-IN" dirty="0"/>
              <a:t>. Apartments)</a:t>
            </a:r>
          </a:p>
          <a:p>
            <a:pPr marL="0" indent="0">
              <a:buClr>
                <a:schemeClr val="dk1"/>
              </a:buClr>
              <a:buSzPts val="1100"/>
            </a:pPr>
            <a:r>
              <a:rPr lang="en-IN" dirty="0"/>
              <a:t>5% (RREP Com. Units) </a:t>
            </a:r>
          </a:p>
          <a:p>
            <a:pPr marL="0" indent="0">
              <a:buClr>
                <a:schemeClr val="dk1"/>
              </a:buClr>
              <a:buSzPts val="1100"/>
            </a:pPr>
            <a:r>
              <a:rPr lang="en-IN" dirty="0"/>
              <a:t>12% (Non RREP </a:t>
            </a:r>
            <a:r>
              <a:rPr lang="en-IN" dirty="0" err="1"/>
              <a:t>Comrcl</a:t>
            </a:r>
            <a:r>
              <a:rPr lang="en-IN" dirty="0"/>
              <a:t>. Units)</a:t>
            </a:r>
            <a:endParaRPr dirty="0"/>
          </a:p>
          <a:p>
            <a:pPr marL="0" indent="0">
              <a:buClr>
                <a:schemeClr val="dk1"/>
              </a:buClr>
              <a:buSzPts val="1100"/>
            </a:pPr>
            <a:endParaRPr dirty="0"/>
          </a:p>
          <a:p>
            <a:pPr marL="0" indent="0"/>
            <a:endParaRPr dirty="0"/>
          </a:p>
        </p:txBody>
      </p:sp>
      <p:sp>
        <p:nvSpPr>
          <p:cNvPr id="546" name="Google Shape;546;p50"/>
          <p:cNvSpPr txBox="1">
            <a:spLocks noGrp="1"/>
          </p:cNvSpPr>
          <p:nvPr>
            <p:ph type="subTitle" idx="4"/>
          </p:nvPr>
        </p:nvSpPr>
        <p:spPr>
          <a:xfrm>
            <a:off x="6660300" y="4636248"/>
            <a:ext cx="4557000" cy="1473000"/>
          </a:xfrm>
          <a:prstGeom prst="rect">
            <a:avLst/>
          </a:prstGeom>
        </p:spPr>
        <p:txBody>
          <a:bodyPr spcFirstLastPara="1" vert="horz" wrap="square" lIns="182850" tIns="182850" rIns="182850" bIns="182850" rtlCol="0" anchor="t" anchorCtr="0">
            <a:noAutofit/>
          </a:bodyPr>
          <a:lstStyle/>
          <a:p>
            <a:pPr marL="0" indent="0">
              <a:buClr>
                <a:schemeClr val="dk1"/>
              </a:buClr>
              <a:buSzPts val="1100"/>
            </a:pPr>
            <a:r>
              <a:rPr lang="es" dirty="0"/>
              <a:t>No ITC                            </a:t>
            </a:r>
          </a:p>
          <a:p>
            <a:pPr marL="0" indent="0">
              <a:buClr>
                <a:schemeClr val="dk1"/>
              </a:buClr>
              <a:buSzPts val="1100"/>
            </a:pPr>
            <a:r>
              <a:rPr lang="es" dirty="0"/>
              <a:t>(except for Non-RREP)</a:t>
            </a:r>
            <a:endParaRPr dirty="0"/>
          </a:p>
        </p:txBody>
      </p:sp>
      <p:sp>
        <p:nvSpPr>
          <p:cNvPr id="547" name="Google Shape;547;p50"/>
          <p:cNvSpPr txBox="1">
            <a:spLocks noGrp="1"/>
          </p:cNvSpPr>
          <p:nvPr>
            <p:ph type="subTitle" idx="5"/>
          </p:nvPr>
        </p:nvSpPr>
        <p:spPr>
          <a:xfrm>
            <a:off x="11919300" y="3171046"/>
            <a:ext cx="4557000" cy="1473000"/>
          </a:xfrm>
          <a:prstGeom prst="rect">
            <a:avLst/>
          </a:prstGeom>
        </p:spPr>
        <p:txBody>
          <a:bodyPr spcFirstLastPara="1" vert="horz" wrap="square" lIns="182850" tIns="182850" rIns="182850" bIns="182850" rtlCol="0" anchor="b" anchorCtr="0">
            <a:noAutofit/>
          </a:bodyPr>
          <a:lstStyle/>
          <a:p>
            <a:pPr marL="0" indent="0"/>
            <a:r>
              <a:rPr lang="es" dirty="0"/>
              <a:t>PAYMENT</a:t>
            </a:r>
            <a:endParaRPr dirty="0"/>
          </a:p>
        </p:txBody>
      </p:sp>
      <p:sp>
        <p:nvSpPr>
          <p:cNvPr id="548" name="Google Shape;548;p50"/>
          <p:cNvSpPr txBox="1">
            <a:spLocks noGrp="1"/>
          </p:cNvSpPr>
          <p:nvPr>
            <p:ph type="subTitle" idx="6"/>
          </p:nvPr>
        </p:nvSpPr>
        <p:spPr>
          <a:xfrm>
            <a:off x="11919300" y="4636248"/>
            <a:ext cx="4557000" cy="1473000"/>
          </a:xfrm>
          <a:prstGeom prst="rect">
            <a:avLst/>
          </a:prstGeom>
        </p:spPr>
        <p:txBody>
          <a:bodyPr spcFirstLastPara="1" vert="horz" wrap="square" lIns="182850" tIns="182850" rIns="182850" bIns="182850" rtlCol="0" anchor="t" anchorCtr="0">
            <a:noAutofit/>
          </a:bodyPr>
          <a:lstStyle/>
          <a:p>
            <a:pPr marL="0" indent="0">
              <a:buClr>
                <a:schemeClr val="dk1"/>
              </a:buClr>
              <a:buSzPts val="1100"/>
            </a:pPr>
            <a:r>
              <a:rPr lang="en-IN" dirty="0"/>
              <a:t>Only in Cash                  </a:t>
            </a:r>
          </a:p>
          <a:p>
            <a:pPr marL="0" indent="0">
              <a:buClr>
                <a:schemeClr val="dk1"/>
              </a:buClr>
              <a:buSzPts val="1100"/>
            </a:pPr>
            <a:r>
              <a:rPr lang="en-IN" dirty="0"/>
              <a:t>(except for Non-RREP) </a:t>
            </a:r>
            <a:endParaRPr dirty="0"/>
          </a:p>
          <a:p>
            <a:pPr marL="0" indent="0">
              <a:buClr>
                <a:schemeClr val="dk1"/>
              </a:buClr>
              <a:buSzPts val="1100"/>
            </a:pPr>
            <a:endParaRPr dirty="0"/>
          </a:p>
          <a:p>
            <a:pPr marL="0" indent="0"/>
            <a:endParaRPr dirty="0"/>
          </a:p>
        </p:txBody>
      </p:sp>
      <p:sp>
        <p:nvSpPr>
          <p:cNvPr id="549" name="Google Shape;549;p50"/>
          <p:cNvSpPr txBox="1">
            <a:spLocks noGrp="1"/>
          </p:cNvSpPr>
          <p:nvPr>
            <p:ph type="subTitle" idx="7"/>
          </p:nvPr>
        </p:nvSpPr>
        <p:spPr>
          <a:xfrm>
            <a:off x="1401300" y="6163246"/>
            <a:ext cx="4557000" cy="1473000"/>
          </a:xfrm>
          <a:prstGeom prst="rect">
            <a:avLst/>
          </a:prstGeom>
        </p:spPr>
        <p:txBody>
          <a:bodyPr spcFirstLastPara="1" vert="horz" wrap="square" lIns="182850" tIns="182850" rIns="182850" bIns="182850" rtlCol="0" anchor="b" anchorCtr="0">
            <a:noAutofit/>
          </a:bodyPr>
          <a:lstStyle/>
          <a:p>
            <a:pPr marL="0" indent="0"/>
            <a:r>
              <a:rPr lang="es" dirty="0"/>
              <a:t>VALUE OF LAND</a:t>
            </a:r>
            <a:endParaRPr dirty="0"/>
          </a:p>
        </p:txBody>
      </p:sp>
      <p:sp>
        <p:nvSpPr>
          <p:cNvPr id="550" name="Google Shape;550;p50"/>
          <p:cNvSpPr txBox="1">
            <a:spLocks noGrp="1"/>
          </p:cNvSpPr>
          <p:nvPr>
            <p:ph type="subTitle" idx="8"/>
          </p:nvPr>
        </p:nvSpPr>
        <p:spPr>
          <a:xfrm>
            <a:off x="1401300" y="7628448"/>
            <a:ext cx="4557000" cy="1473000"/>
          </a:xfrm>
          <a:prstGeom prst="rect">
            <a:avLst/>
          </a:prstGeom>
        </p:spPr>
        <p:txBody>
          <a:bodyPr spcFirstLastPara="1" vert="horz" wrap="square" lIns="182850" tIns="182850" rIns="182850" bIns="182850" rtlCol="0" anchor="t" anchorCtr="0">
            <a:noAutofit/>
          </a:bodyPr>
          <a:lstStyle/>
          <a:p>
            <a:pPr marL="0" indent="0"/>
            <a:r>
              <a:rPr lang="es" dirty="0"/>
              <a:t>1/3 of total amount charged</a:t>
            </a:r>
            <a:endParaRPr dirty="0"/>
          </a:p>
        </p:txBody>
      </p:sp>
      <p:sp>
        <p:nvSpPr>
          <p:cNvPr id="551" name="Google Shape;551;p50"/>
          <p:cNvSpPr txBox="1">
            <a:spLocks noGrp="1"/>
          </p:cNvSpPr>
          <p:nvPr>
            <p:ph type="subTitle" idx="9"/>
          </p:nvPr>
        </p:nvSpPr>
        <p:spPr>
          <a:xfrm>
            <a:off x="6660300" y="6163246"/>
            <a:ext cx="4557000" cy="1473000"/>
          </a:xfrm>
          <a:prstGeom prst="rect">
            <a:avLst/>
          </a:prstGeom>
        </p:spPr>
        <p:txBody>
          <a:bodyPr spcFirstLastPara="1" vert="horz" wrap="square" lIns="182850" tIns="182850" rIns="182850" bIns="182850" rtlCol="0" anchor="b" anchorCtr="0">
            <a:noAutofit/>
          </a:bodyPr>
          <a:lstStyle/>
          <a:p>
            <a:pPr marL="0" indent="0"/>
            <a:r>
              <a:rPr lang="es" dirty="0"/>
              <a:t>DEFINITIONS</a:t>
            </a:r>
            <a:endParaRPr dirty="0"/>
          </a:p>
        </p:txBody>
      </p:sp>
      <p:sp>
        <p:nvSpPr>
          <p:cNvPr id="552" name="Google Shape;552;p50"/>
          <p:cNvSpPr txBox="1">
            <a:spLocks noGrp="1"/>
          </p:cNvSpPr>
          <p:nvPr>
            <p:ph type="subTitle" idx="13"/>
          </p:nvPr>
        </p:nvSpPr>
        <p:spPr>
          <a:xfrm>
            <a:off x="6660300" y="7628448"/>
            <a:ext cx="4557000" cy="1473000"/>
          </a:xfrm>
          <a:prstGeom prst="rect">
            <a:avLst/>
          </a:prstGeom>
        </p:spPr>
        <p:txBody>
          <a:bodyPr spcFirstLastPara="1" vert="horz" wrap="square" lIns="182850" tIns="182850" rIns="182850" bIns="182850" rtlCol="0" anchor="t" anchorCtr="0">
            <a:noAutofit/>
          </a:bodyPr>
          <a:lstStyle/>
          <a:p>
            <a:pPr marL="0" indent="0"/>
            <a:r>
              <a:rPr lang="en-IN" dirty="0"/>
              <a:t>Linked with </a:t>
            </a:r>
            <a:r>
              <a:rPr lang="es" dirty="0"/>
              <a:t>RERA</a:t>
            </a:r>
            <a:endParaRPr dirty="0"/>
          </a:p>
        </p:txBody>
      </p:sp>
      <p:sp>
        <p:nvSpPr>
          <p:cNvPr id="553" name="Google Shape;553;p50"/>
          <p:cNvSpPr txBox="1">
            <a:spLocks noGrp="1"/>
          </p:cNvSpPr>
          <p:nvPr>
            <p:ph type="subTitle" idx="14"/>
          </p:nvPr>
        </p:nvSpPr>
        <p:spPr>
          <a:xfrm>
            <a:off x="11919300" y="6163246"/>
            <a:ext cx="4557000" cy="1473000"/>
          </a:xfrm>
          <a:prstGeom prst="rect">
            <a:avLst/>
          </a:prstGeom>
        </p:spPr>
        <p:txBody>
          <a:bodyPr spcFirstLastPara="1" vert="horz" wrap="square" lIns="182850" tIns="182850" rIns="182850" bIns="182850" rtlCol="0" anchor="b" anchorCtr="0">
            <a:noAutofit/>
          </a:bodyPr>
          <a:lstStyle/>
          <a:p>
            <a:pPr marL="0" indent="0"/>
            <a:r>
              <a:rPr lang="es" dirty="0"/>
              <a:t>TRANSISTION</a:t>
            </a:r>
            <a:endParaRPr dirty="0"/>
          </a:p>
        </p:txBody>
      </p:sp>
      <p:sp>
        <p:nvSpPr>
          <p:cNvPr id="554" name="Google Shape;554;p50"/>
          <p:cNvSpPr txBox="1">
            <a:spLocks noGrp="1"/>
          </p:cNvSpPr>
          <p:nvPr>
            <p:ph type="subTitle" idx="15"/>
          </p:nvPr>
        </p:nvSpPr>
        <p:spPr>
          <a:xfrm>
            <a:off x="12549928" y="7628448"/>
            <a:ext cx="3926372" cy="1582664"/>
          </a:xfrm>
          <a:prstGeom prst="rect">
            <a:avLst/>
          </a:prstGeom>
        </p:spPr>
        <p:txBody>
          <a:bodyPr spcFirstLastPara="1" vert="horz" wrap="square" lIns="182850" tIns="182850" rIns="182850" bIns="182850" rtlCol="0" anchor="t" anchorCtr="0">
            <a:noAutofit/>
          </a:bodyPr>
          <a:lstStyle/>
          <a:p>
            <a:pPr marL="0" indent="0"/>
            <a:r>
              <a:rPr lang="en-IN" dirty="0"/>
              <a:t>Automatic Transition , unless opted out,                              ITC Reversal, </a:t>
            </a:r>
            <a:endParaRPr dirty="0"/>
          </a:p>
        </p:txBody>
      </p:sp>
      <p:sp>
        <p:nvSpPr>
          <p:cNvPr id="555" name="Google Shape;555;p50"/>
          <p:cNvSpPr txBox="1">
            <a:spLocks noGrp="1"/>
          </p:cNvSpPr>
          <p:nvPr>
            <p:ph type="subTitle" idx="3"/>
          </p:nvPr>
        </p:nvSpPr>
        <p:spPr>
          <a:xfrm>
            <a:off x="6660300" y="3171046"/>
            <a:ext cx="4557000" cy="1473000"/>
          </a:xfrm>
          <a:prstGeom prst="rect">
            <a:avLst/>
          </a:prstGeom>
        </p:spPr>
        <p:txBody>
          <a:bodyPr spcFirstLastPara="1" vert="horz" wrap="square" lIns="182850" tIns="182850" rIns="182850" bIns="182850" rtlCol="0" anchor="b" anchorCtr="0">
            <a:noAutofit/>
          </a:bodyPr>
          <a:lstStyle/>
          <a:p>
            <a:pPr marL="0" indent="0"/>
            <a:r>
              <a:rPr lang="es" dirty="0"/>
              <a:t>ITC</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4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4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4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46">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46">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5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47">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48">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48">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49">
                                            <p:txEl>
                                              <p:pRg st="0" end="0"/>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50">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51">
                                            <p:txEl>
                                              <p:pRg st="0" end="0"/>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52">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54">
                                            <p:txEl>
                                              <p:pRg st="0" end="0"/>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5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 grpId="0" build="p"/>
      <p:bldP spid="545" grpId="0" build="p"/>
      <p:bldP spid="546" grpId="0" build="p"/>
      <p:bldP spid="547" grpId="0" build="p"/>
      <p:bldP spid="548" grpId="0" build="p"/>
      <p:bldP spid="549" grpId="0" build="p"/>
      <p:bldP spid="550" grpId="0" build="p"/>
      <p:bldP spid="551" grpId="0" build="p"/>
      <p:bldP spid="552" grpId="0" build="p"/>
      <p:bldP spid="553" grpId="0" build="p"/>
      <p:bldP spid="554" grpId="0" build="p"/>
      <p:bldP spid="555"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Shape 179"/>
        <p:cNvGrpSpPr/>
        <p:nvPr/>
      </p:nvGrpSpPr>
      <p:grpSpPr>
        <a:xfrm>
          <a:off x="0" y="0"/>
          <a:ext cx="0" cy="0"/>
          <a:chOff x="0" y="0"/>
          <a:chExt cx="0" cy="0"/>
        </a:xfrm>
      </p:grpSpPr>
      <p:sp>
        <p:nvSpPr>
          <p:cNvPr id="3" name="Rectangle 2">
            <a:extLst>
              <a:ext uri="{FF2B5EF4-FFF2-40B4-BE49-F238E27FC236}">
                <a16:creationId xmlns:a16="http://schemas.microsoft.com/office/drawing/2014/main" id="{915808FB-F6D9-0158-A8E3-0164C04DB73E}"/>
              </a:ext>
            </a:extLst>
          </p:cNvPr>
          <p:cNvSpPr/>
          <p:nvPr/>
        </p:nvSpPr>
        <p:spPr>
          <a:xfrm>
            <a:off x="-406400" y="0"/>
            <a:ext cx="18694400" cy="10287000"/>
          </a:xfrm>
          <a:prstGeom prst="rect">
            <a:avLst/>
          </a:prstGeom>
          <a:solidFill>
            <a:srgbClr val="002060">
              <a:alpha val="8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dirty="0">
              <a:latin typeface="Abadi" panose="020B0604020104020204" pitchFamily="34" charset="0"/>
            </a:endParaRPr>
          </a:p>
        </p:txBody>
      </p:sp>
      <p:sp>
        <p:nvSpPr>
          <p:cNvPr id="181" name="Google Shape;181;p28"/>
          <p:cNvSpPr txBox="1">
            <a:spLocks noGrp="1"/>
          </p:cNvSpPr>
          <p:nvPr>
            <p:ph type="subTitle" idx="1"/>
          </p:nvPr>
        </p:nvSpPr>
        <p:spPr>
          <a:xfrm>
            <a:off x="870854" y="2812336"/>
            <a:ext cx="17068800" cy="6055700"/>
          </a:xfrm>
          <a:prstGeom prst="rect">
            <a:avLst/>
          </a:prstGeom>
        </p:spPr>
        <p:txBody>
          <a:bodyPr spcFirstLastPara="1" vert="horz" wrap="square" lIns="182850" tIns="182850" rIns="182850" bIns="182850" rtlCol="0" anchor="ctr" anchorCtr="0">
            <a:noAutofit/>
          </a:bodyPr>
          <a:lstStyle/>
          <a:p>
            <a:pPr marL="0" indent="0">
              <a:spcBef>
                <a:spcPts val="1200"/>
              </a:spcBef>
              <a:buClr>
                <a:schemeClr val="dk1"/>
              </a:buClr>
              <a:buSzPts val="1100"/>
            </a:pPr>
            <a:r>
              <a:rPr lang="en-US" sz="4000" b="1" dirty="0">
                <a:solidFill>
                  <a:schemeClr val="lt1"/>
                </a:solidFill>
                <a:latin typeface="Verdana" panose="020B0604030504040204" pitchFamily="34" charset="0"/>
                <a:ea typeface="Verdana" panose="020B0604030504040204" pitchFamily="34" charset="0"/>
                <a:cs typeface="Montserrat"/>
                <a:sym typeface="Montserrat"/>
              </a:rPr>
              <a:t>Notification No. 11/2017-Central Tax (Rate) </a:t>
            </a:r>
          </a:p>
          <a:p>
            <a:pPr marL="0" indent="0">
              <a:lnSpc>
                <a:spcPct val="150000"/>
              </a:lnSpc>
              <a:spcBef>
                <a:spcPts val="1200"/>
              </a:spcBef>
              <a:buClr>
                <a:schemeClr val="dk1"/>
              </a:buClr>
              <a:buSzPts val="1100"/>
            </a:pPr>
            <a:r>
              <a:rPr lang="en-US" sz="4000" i="1" dirty="0">
                <a:solidFill>
                  <a:schemeClr val="lt1"/>
                </a:solidFill>
                <a:latin typeface="Montserrat"/>
                <a:ea typeface="Montserrat"/>
                <a:cs typeface="Montserrat"/>
                <a:sym typeface="Montserrat"/>
              </a:rPr>
              <a:t>In exercise of the powers conferred by sub-section (1)  sub-section (3) and sub-section (4)] of section 9, subsection (1) of section 11, sub-section (5) of </a:t>
            </a:r>
            <a:r>
              <a:rPr lang="en-US" sz="4000" b="1" i="1" u="sng" dirty="0">
                <a:solidFill>
                  <a:schemeClr val="lt1"/>
                </a:solidFill>
                <a:latin typeface="Montserrat"/>
                <a:ea typeface="Montserrat"/>
                <a:cs typeface="Montserrat"/>
                <a:sym typeface="Montserrat"/>
              </a:rPr>
              <a:t>section 15,</a:t>
            </a:r>
            <a:r>
              <a:rPr lang="en-US" sz="4000" i="1" dirty="0">
                <a:solidFill>
                  <a:schemeClr val="lt1"/>
                </a:solidFill>
                <a:latin typeface="Montserrat"/>
                <a:ea typeface="Montserrat"/>
                <a:cs typeface="Montserrat"/>
                <a:sym typeface="Montserrat"/>
              </a:rPr>
              <a:t> sub-section (1) of </a:t>
            </a:r>
            <a:r>
              <a:rPr lang="en-US" sz="4000" b="1" i="1" u="sng" dirty="0">
                <a:solidFill>
                  <a:schemeClr val="lt1"/>
                </a:solidFill>
                <a:latin typeface="Montserrat"/>
                <a:ea typeface="Montserrat"/>
                <a:cs typeface="Montserrat"/>
                <a:sym typeface="Montserrat"/>
              </a:rPr>
              <a:t>section 16 </a:t>
            </a:r>
            <a:r>
              <a:rPr lang="en-US" sz="4000" i="1" dirty="0">
                <a:solidFill>
                  <a:schemeClr val="lt1"/>
                </a:solidFill>
                <a:latin typeface="Montserrat"/>
                <a:ea typeface="Montserrat"/>
                <a:cs typeface="Montserrat"/>
                <a:sym typeface="Montserrat"/>
              </a:rPr>
              <a:t>and section 148 of the Central Goods and Services Tax Act, 2017 (12 of 2017), the Central Government, on the recommendations of the Council,…</a:t>
            </a:r>
            <a:r>
              <a:rPr lang="en-US" sz="4000" dirty="0">
                <a:solidFill>
                  <a:schemeClr val="lt1"/>
                </a:solidFill>
                <a:latin typeface="Montserrat"/>
                <a:ea typeface="Montserrat"/>
                <a:cs typeface="Montserrat"/>
                <a:sym typeface="Montserrat"/>
              </a:rPr>
              <a:t> </a:t>
            </a:r>
          </a:p>
          <a:p>
            <a:pPr marL="571500" indent="-571500" algn="just">
              <a:lnSpc>
                <a:spcPct val="150000"/>
              </a:lnSpc>
              <a:spcBef>
                <a:spcPts val="1200"/>
              </a:spcBef>
              <a:buClr>
                <a:schemeClr val="bg1"/>
              </a:buClr>
              <a:buSzPts val="1100"/>
              <a:buFont typeface="Wingdings" panose="05000000000000000000" pitchFamily="2" charset="2"/>
              <a:buChar char="§"/>
            </a:pPr>
            <a:endParaRPr lang="en-US" sz="4000" b="1"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endParaRPr>
          </a:p>
        </p:txBody>
      </p:sp>
      <p:sp>
        <p:nvSpPr>
          <p:cNvPr id="182" name="Google Shape;182;p28"/>
          <p:cNvSpPr txBox="1">
            <a:spLocks noGrp="1"/>
          </p:cNvSpPr>
          <p:nvPr>
            <p:ph type="body" idx="4294967295"/>
          </p:nvPr>
        </p:nvSpPr>
        <p:spPr>
          <a:xfrm>
            <a:off x="624114" y="684902"/>
            <a:ext cx="15588344" cy="1905000"/>
          </a:xfrm>
          <a:prstGeom prst="rect">
            <a:avLst/>
          </a:prstGeom>
        </p:spPr>
        <p:txBody>
          <a:bodyPr spcFirstLastPara="1" vert="horz" wrap="square" lIns="182850" tIns="182850" rIns="182850" bIns="182850" rtlCol="0" anchor="t" anchorCtr="0">
            <a:noAutofit/>
          </a:bodyPr>
          <a:lstStyle/>
          <a:p>
            <a:pPr marL="0" indent="0">
              <a:spcBef>
                <a:spcPts val="0"/>
              </a:spcBef>
              <a:buNone/>
            </a:pPr>
            <a:r>
              <a:rPr lang="en-IN" sz="4800" dirty="0">
                <a:solidFill>
                  <a:srgbClr val="90CCFA"/>
                </a:solidFill>
                <a:latin typeface="Montserrat ExtraBold"/>
                <a:ea typeface="Montserrat ExtraBold"/>
                <a:cs typeface="Montserrat ExtraBold"/>
                <a:sym typeface="Montserrat ExtraBold"/>
              </a:rPr>
              <a:t>Is 1%/5% Mandatory? </a:t>
            </a:r>
          </a:p>
          <a:p>
            <a:pPr marL="0" indent="0">
              <a:spcBef>
                <a:spcPts val="0"/>
              </a:spcBef>
              <a:buNone/>
            </a:pPr>
            <a:r>
              <a:rPr lang="es" sz="4800" dirty="0">
                <a:solidFill>
                  <a:srgbClr val="90CCFA"/>
                </a:solidFill>
                <a:latin typeface="Montserrat ExtraBold"/>
                <a:ea typeface="Montserrat ExtraBold"/>
                <a:cs typeface="Montserrat ExtraBold"/>
                <a:sym typeface="Montserrat ExtraBold"/>
              </a:rPr>
              <a:t> </a:t>
            </a:r>
            <a:endParaRPr sz="4800" dirty="0">
              <a:solidFill>
                <a:srgbClr val="90CCFA"/>
              </a:solidFill>
              <a:highlight>
                <a:srgbClr val="FFFFFF"/>
              </a:highlight>
              <a:latin typeface="Montserrat ExtraBold"/>
              <a:ea typeface="Montserrat ExtraBold"/>
              <a:cs typeface="Montserrat ExtraBold"/>
              <a:sym typeface="Montserrat ExtraBold"/>
            </a:endParaRPr>
          </a:p>
        </p:txBody>
      </p:sp>
    </p:spTree>
    <p:extLst>
      <p:ext uri="{BB962C8B-B14F-4D97-AF65-F5344CB8AC3E}">
        <p14:creationId xmlns:p14="http://schemas.microsoft.com/office/powerpoint/2010/main" val="1445876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Shape 179"/>
        <p:cNvGrpSpPr/>
        <p:nvPr/>
      </p:nvGrpSpPr>
      <p:grpSpPr>
        <a:xfrm>
          <a:off x="0" y="0"/>
          <a:ext cx="0" cy="0"/>
          <a:chOff x="0" y="0"/>
          <a:chExt cx="0" cy="0"/>
        </a:xfrm>
      </p:grpSpPr>
      <p:sp>
        <p:nvSpPr>
          <p:cNvPr id="3" name="Rectangle 2">
            <a:extLst>
              <a:ext uri="{FF2B5EF4-FFF2-40B4-BE49-F238E27FC236}">
                <a16:creationId xmlns:a16="http://schemas.microsoft.com/office/drawing/2014/main" id="{915808FB-F6D9-0158-A8E3-0164C04DB73E}"/>
              </a:ext>
            </a:extLst>
          </p:cNvPr>
          <p:cNvSpPr/>
          <p:nvPr/>
        </p:nvSpPr>
        <p:spPr>
          <a:xfrm>
            <a:off x="-406400" y="0"/>
            <a:ext cx="18694400" cy="10287000"/>
          </a:xfrm>
          <a:prstGeom prst="rect">
            <a:avLst/>
          </a:prstGeom>
          <a:solidFill>
            <a:srgbClr val="002060">
              <a:alpha val="8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dirty="0">
              <a:latin typeface="Abadi" panose="020B0604020104020204" pitchFamily="34" charset="0"/>
            </a:endParaRPr>
          </a:p>
        </p:txBody>
      </p:sp>
      <p:sp>
        <p:nvSpPr>
          <p:cNvPr id="181" name="Google Shape;181;p28"/>
          <p:cNvSpPr txBox="1">
            <a:spLocks noGrp="1"/>
          </p:cNvSpPr>
          <p:nvPr>
            <p:ph type="subTitle" idx="1"/>
          </p:nvPr>
        </p:nvSpPr>
        <p:spPr>
          <a:xfrm>
            <a:off x="870854" y="2812336"/>
            <a:ext cx="17068800" cy="6055700"/>
          </a:xfrm>
          <a:prstGeom prst="rect">
            <a:avLst/>
          </a:prstGeom>
        </p:spPr>
        <p:txBody>
          <a:bodyPr spcFirstLastPara="1" vert="horz" wrap="square" lIns="182850" tIns="182850" rIns="182850" bIns="182850" rtlCol="0" anchor="ctr" anchorCtr="0">
            <a:noAutofit/>
          </a:bodyPr>
          <a:lstStyle/>
          <a:p>
            <a:pPr marL="0" indent="0">
              <a:spcBef>
                <a:spcPts val="1200"/>
              </a:spcBef>
              <a:buClr>
                <a:schemeClr val="dk1"/>
              </a:buClr>
              <a:buSzPts val="1100"/>
            </a:pPr>
            <a:r>
              <a:rPr lang="en-US" sz="4000" b="1" dirty="0">
                <a:solidFill>
                  <a:schemeClr val="lt1"/>
                </a:solidFill>
                <a:latin typeface="Verdana" panose="020B0604030504040204" pitchFamily="34" charset="0"/>
                <a:ea typeface="Verdana" panose="020B0604030504040204" pitchFamily="34" charset="0"/>
                <a:cs typeface="Montserrat"/>
                <a:sym typeface="Montserrat"/>
              </a:rPr>
              <a:t>Section 16(1)</a:t>
            </a:r>
          </a:p>
          <a:p>
            <a:pPr marL="0" indent="0">
              <a:lnSpc>
                <a:spcPct val="150000"/>
              </a:lnSpc>
              <a:spcBef>
                <a:spcPts val="1200"/>
              </a:spcBef>
              <a:buClr>
                <a:schemeClr val="dk1"/>
              </a:buClr>
              <a:buSzPts val="1100"/>
            </a:pPr>
            <a:r>
              <a:rPr lang="en-US" sz="4000" i="1" dirty="0">
                <a:solidFill>
                  <a:schemeClr val="lt1"/>
                </a:solidFill>
                <a:latin typeface="Montserrat"/>
                <a:ea typeface="Montserrat"/>
                <a:cs typeface="Montserrat"/>
                <a:sym typeface="Montserrat"/>
              </a:rPr>
              <a:t>“(1) Every registered person shall, </a:t>
            </a:r>
            <a:r>
              <a:rPr lang="en-US" sz="4000" b="1" i="1" dirty="0">
                <a:solidFill>
                  <a:schemeClr val="lt1"/>
                </a:solidFill>
                <a:latin typeface="Montserrat"/>
                <a:ea typeface="Montserrat"/>
                <a:cs typeface="Montserrat"/>
                <a:sym typeface="Montserrat"/>
              </a:rPr>
              <a:t>subject to such conditions and restrictions as may be prescribed </a:t>
            </a:r>
            <a:r>
              <a:rPr lang="en-US" sz="4000" i="1" dirty="0">
                <a:solidFill>
                  <a:schemeClr val="lt1"/>
                </a:solidFill>
                <a:latin typeface="Montserrat"/>
                <a:ea typeface="Montserrat"/>
                <a:cs typeface="Montserrat"/>
                <a:sym typeface="Montserrat"/>
              </a:rPr>
              <a:t>and in the manner specified in section 49, be entitled to take credit of input tax charged ….”</a:t>
            </a:r>
            <a:endParaRPr lang="en-US" sz="4000" b="1"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endParaRPr>
          </a:p>
        </p:txBody>
      </p:sp>
      <p:sp>
        <p:nvSpPr>
          <p:cNvPr id="182" name="Google Shape;182;p28"/>
          <p:cNvSpPr txBox="1">
            <a:spLocks noGrp="1"/>
          </p:cNvSpPr>
          <p:nvPr>
            <p:ph type="body" idx="4294967295"/>
          </p:nvPr>
        </p:nvSpPr>
        <p:spPr>
          <a:xfrm>
            <a:off x="624114" y="684902"/>
            <a:ext cx="15588344" cy="1905000"/>
          </a:xfrm>
          <a:prstGeom prst="rect">
            <a:avLst/>
          </a:prstGeom>
        </p:spPr>
        <p:txBody>
          <a:bodyPr spcFirstLastPara="1" vert="horz" wrap="square" lIns="182850" tIns="182850" rIns="182850" bIns="182850" rtlCol="0" anchor="t" anchorCtr="0">
            <a:noAutofit/>
          </a:bodyPr>
          <a:lstStyle/>
          <a:p>
            <a:pPr marL="0" indent="0">
              <a:spcBef>
                <a:spcPts val="0"/>
              </a:spcBef>
              <a:buNone/>
            </a:pPr>
            <a:r>
              <a:rPr lang="en-IN" sz="4800" dirty="0">
                <a:solidFill>
                  <a:srgbClr val="90CCFA"/>
                </a:solidFill>
                <a:latin typeface="Montserrat ExtraBold"/>
                <a:ea typeface="Montserrat ExtraBold"/>
                <a:cs typeface="Montserrat ExtraBold"/>
                <a:sym typeface="Montserrat ExtraBold"/>
              </a:rPr>
              <a:t>Is 1%/5% Mandatory? </a:t>
            </a:r>
          </a:p>
          <a:p>
            <a:pPr marL="0" indent="0">
              <a:spcBef>
                <a:spcPts val="0"/>
              </a:spcBef>
              <a:buNone/>
            </a:pPr>
            <a:r>
              <a:rPr lang="es" sz="4800" dirty="0">
                <a:solidFill>
                  <a:srgbClr val="90CCFA"/>
                </a:solidFill>
                <a:latin typeface="Montserrat ExtraBold"/>
                <a:ea typeface="Montserrat ExtraBold"/>
                <a:cs typeface="Montserrat ExtraBold"/>
                <a:sym typeface="Montserrat ExtraBold"/>
              </a:rPr>
              <a:t> </a:t>
            </a:r>
            <a:endParaRPr sz="4800" dirty="0">
              <a:solidFill>
                <a:srgbClr val="90CCFA"/>
              </a:solidFill>
              <a:highlight>
                <a:srgbClr val="FFFFFF"/>
              </a:highlight>
              <a:latin typeface="Montserrat ExtraBold"/>
              <a:ea typeface="Montserrat ExtraBold"/>
              <a:cs typeface="Montserrat ExtraBold"/>
              <a:sym typeface="Montserrat ExtraBold"/>
            </a:endParaRPr>
          </a:p>
        </p:txBody>
      </p:sp>
    </p:spTree>
    <p:extLst>
      <p:ext uri="{BB962C8B-B14F-4D97-AF65-F5344CB8AC3E}">
        <p14:creationId xmlns:p14="http://schemas.microsoft.com/office/powerpoint/2010/main" val="10360685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179"/>
        <p:cNvGrpSpPr/>
        <p:nvPr/>
      </p:nvGrpSpPr>
      <p:grpSpPr>
        <a:xfrm>
          <a:off x="0" y="0"/>
          <a:ext cx="0" cy="0"/>
          <a:chOff x="0" y="0"/>
          <a:chExt cx="0" cy="0"/>
        </a:xfrm>
      </p:grpSpPr>
      <p:sp>
        <p:nvSpPr>
          <p:cNvPr id="3" name="Rectangle 2">
            <a:extLst>
              <a:ext uri="{FF2B5EF4-FFF2-40B4-BE49-F238E27FC236}">
                <a16:creationId xmlns:a16="http://schemas.microsoft.com/office/drawing/2014/main" id="{915808FB-F6D9-0158-A8E3-0164C04DB73E}"/>
              </a:ext>
            </a:extLst>
          </p:cNvPr>
          <p:cNvSpPr/>
          <p:nvPr/>
        </p:nvSpPr>
        <p:spPr>
          <a:xfrm>
            <a:off x="-406400" y="0"/>
            <a:ext cx="18694400" cy="10287000"/>
          </a:xfrm>
          <a:prstGeom prst="rect">
            <a:avLst/>
          </a:prstGeom>
          <a:solidFill>
            <a:srgbClr val="002060">
              <a:alpha val="8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dirty="0">
              <a:latin typeface="Abadi" panose="020B0604020104020204" pitchFamily="34" charset="0"/>
            </a:endParaRPr>
          </a:p>
        </p:txBody>
      </p:sp>
      <p:sp>
        <p:nvSpPr>
          <p:cNvPr id="181" name="Google Shape;181;p28"/>
          <p:cNvSpPr txBox="1">
            <a:spLocks noGrp="1"/>
          </p:cNvSpPr>
          <p:nvPr>
            <p:ph type="subTitle" idx="1"/>
          </p:nvPr>
        </p:nvSpPr>
        <p:spPr>
          <a:xfrm>
            <a:off x="870854" y="2812336"/>
            <a:ext cx="17068800" cy="6055700"/>
          </a:xfrm>
          <a:prstGeom prst="rect">
            <a:avLst/>
          </a:prstGeom>
        </p:spPr>
        <p:txBody>
          <a:bodyPr spcFirstLastPara="1" vert="horz" wrap="square" lIns="182850" tIns="182850" rIns="182850" bIns="182850" rtlCol="0" anchor="ctr" anchorCtr="0">
            <a:noAutofit/>
          </a:bodyPr>
          <a:lstStyle/>
          <a:p>
            <a:pPr marL="571500" indent="-571500">
              <a:lnSpc>
                <a:spcPct val="150000"/>
              </a:lnSpc>
              <a:spcBef>
                <a:spcPts val="1200"/>
              </a:spcBef>
              <a:buClr>
                <a:schemeClr val="dk1"/>
              </a:buClr>
              <a:buSzPts val="1100"/>
              <a:buFont typeface="Arial" panose="020B0604020202020204" pitchFamily="34" charset="0"/>
              <a:buChar char="•"/>
            </a:pPr>
            <a:r>
              <a:rPr lang="en-US" sz="4000" b="1" dirty="0">
                <a:solidFill>
                  <a:schemeClr val="lt1"/>
                </a:solidFill>
                <a:latin typeface="Verdana" panose="020B0604030504040204" pitchFamily="34" charset="0"/>
                <a:ea typeface="Verdana" panose="020B0604030504040204" pitchFamily="34" charset="0"/>
                <a:cs typeface="Montserrat"/>
                <a:sym typeface="Montserrat"/>
              </a:rPr>
              <a:t>1</a:t>
            </a:r>
            <a:r>
              <a:rPr lang="en-US" sz="4000" b="1" baseline="30000" dirty="0">
                <a:solidFill>
                  <a:schemeClr val="lt1"/>
                </a:solidFill>
                <a:latin typeface="Verdana" panose="020B0604030504040204" pitchFamily="34" charset="0"/>
                <a:ea typeface="Verdana" panose="020B0604030504040204" pitchFamily="34" charset="0"/>
                <a:cs typeface="Montserrat"/>
                <a:sym typeface="Montserrat"/>
              </a:rPr>
              <a:t>st</a:t>
            </a:r>
            <a:r>
              <a:rPr lang="en-US" sz="4000" b="1" dirty="0">
                <a:solidFill>
                  <a:schemeClr val="lt1"/>
                </a:solidFill>
                <a:latin typeface="Verdana" panose="020B0604030504040204" pitchFamily="34" charset="0"/>
                <a:ea typeface="Verdana" panose="020B0604030504040204" pitchFamily="34" charset="0"/>
                <a:cs typeface="Montserrat"/>
                <a:sym typeface="Montserrat"/>
              </a:rPr>
              <a:t> Condition Against Entry 3 of the Notification No. 11/2017-CTR</a:t>
            </a:r>
          </a:p>
          <a:p>
            <a:pPr marL="571500" indent="-571500">
              <a:lnSpc>
                <a:spcPct val="150000"/>
              </a:lnSpc>
              <a:spcBef>
                <a:spcPts val="1200"/>
              </a:spcBef>
              <a:buClr>
                <a:schemeClr val="dk1"/>
              </a:buClr>
              <a:buSzPts val="1100"/>
              <a:buFont typeface="Arial" panose="020B0604020202020204" pitchFamily="34" charset="0"/>
              <a:buChar char="•"/>
            </a:pPr>
            <a:r>
              <a:rPr lang="en-US" sz="4000" dirty="0">
                <a:solidFill>
                  <a:schemeClr val="lt1"/>
                </a:solidFill>
                <a:latin typeface="Verdana" panose="020B0604030504040204" pitchFamily="34" charset="0"/>
                <a:ea typeface="Verdana" panose="020B0604030504040204" pitchFamily="34" charset="0"/>
                <a:cs typeface="Montserrat"/>
                <a:sym typeface="Montserrat"/>
              </a:rPr>
              <a:t>“Provided that the central tax at the rate specified in column (4) </a:t>
            </a:r>
            <a:r>
              <a:rPr lang="en-US" sz="4000" b="1" dirty="0">
                <a:solidFill>
                  <a:schemeClr val="lt1"/>
                </a:solidFill>
                <a:latin typeface="Verdana" panose="020B0604030504040204" pitchFamily="34" charset="0"/>
                <a:ea typeface="Verdana" panose="020B0604030504040204" pitchFamily="34" charset="0"/>
                <a:cs typeface="Montserrat"/>
                <a:sym typeface="Montserrat"/>
              </a:rPr>
              <a:t>shall be paid in cash</a:t>
            </a:r>
            <a:r>
              <a:rPr lang="en-US" sz="4000" dirty="0">
                <a:solidFill>
                  <a:schemeClr val="lt1"/>
                </a:solidFill>
                <a:latin typeface="Verdana" panose="020B0604030504040204" pitchFamily="34" charset="0"/>
                <a:ea typeface="Verdana" panose="020B0604030504040204" pitchFamily="34" charset="0"/>
                <a:cs typeface="Montserrat"/>
                <a:sym typeface="Montserrat"/>
              </a:rPr>
              <a:t>, that is, by debiting the electronic cash ledger only;”</a:t>
            </a:r>
          </a:p>
          <a:p>
            <a:pPr marL="571500" indent="-571500">
              <a:lnSpc>
                <a:spcPct val="150000"/>
              </a:lnSpc>
              <a:spcBef>
                <a:spcPts val="1200"/>
              </a:spcBef>
              <a:buClr>
                <a:schemeClr val="dk1"/>
              </a:buClr>
              <a:buSzPts val="1100"/>
              <a:buFont typeface="Arial" panose="020B0604020202020204" pitchFamily="34" charset="0"/>
              <a:buChar char="•"/>
            </a:pPr>
            <a:endParaRPr lang="en-US" sz="4000" dirty="0">
              <a:solidFill>
                <a:schemeClr val="lt1"/>
              </a:solidFill>
              <a:latin typeface="Montserrat"/>
              <a:ea typeface="Montserrat"/>
              <a:cs typeface="Montserrat"/>
              <a:sym typeface="Montserrat"/>
            </a:endParaRPr>
          </a:p>
          <a:p>
            <a:pPr marL="571500" indent="-571500" algn="just">
              <a:lnSpc>
                <a:spcPct val="150000"/>
              </a:lnSpc>
              <a:spcBef>
                <a:spcPts val="1200"/>
              </a:spcBef>
              <a:buClr>
                <a:schemeClr val="bg1"/>
              </a:buClr>
              <a:buSzPts val="1100"/>
              <a:buFont typeface="Wingdings" panose="05000000000000000000" pitchFamily="2" charset="2"/>
              <a:buChar char="§"/>
            </a:pPr>
            <a:endParaRPr lang="en-US" sz="4000" b="1"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endParaRPr>
          </a:p>
        </p:txBody>
      </p:sp>
      <p:sp>
        <p:nvSpPr>
          <p:cNvPr id="182" name="Google Shape;182;p28"/>
          <p:cNvSpPr txBox="1">
            <a:spLocks noGrp="1"/>
          </p:cNvSpPr>
          <p:nvPr>
            <p:ph type="body" idx="4294967295"/>
          </p:nvPr>
        </p:nvSpPr>
        <p:spPr>
          <a:xfrm>
            <a:off x="624114" y="684902"/>
            <a:ext cx="15588344" cy="1905000"/>
          </a:xfrm>
          <a:prstGeom prst="rect">
            <a:avLst/>
          </a:prstGeom>
        </p:spPr>
        <p:txBody>
          <a:bodyPr spcFirstLastPara="1" vert="horz" wrap="square" lIns="182850" tIns="182850" rIns="182850" bIns="182850" rtlCol="0" anchor="t" anchorCtr="0">
            <a:noAutofit/>
          </a:bodyPr>
          <a:lstStyle/>
          <a:p>
            <a:pPr marL="0" indent="0">
              <a:spcBef>
                <a:spcPts val="0"/>
              </a:spcBef>
              <a:buNone/>
            </a:pPr>
            <a:r>
              <a:rPr lang="en-IN" sz="4800" dirty="0">
                <a:solidFill>
                  <a:srgbClr val="90CCFA"/>
                </a:solidFill>
                <a:latin typeface="Montserrat ExtraBold"/>
                <a:ea typeface="Montserrat ExtraBold"/>
                <a:cs typeface="Montserrat ExtraBold"/>
                <a:sym typeface="Montserrat ExtraBold"/>
              </a:rPr>
              <a:t>Is 1%/5% Mandatory? </a:t>
            </a:r>
          </a:p>
          <a:p>
            <a:pPr marL="0" indent="0">
              <a:spcBef>
                <a:spcPts val="0"/>
              </a:spcBef>
              <a:buNone/>
            </a:pPr>
            <a:r>
              <a:rPr lang="es" sz="4800" dirty="0">
                <a:solidFill>
                  <a:srgbClr val="90CCFA"/>
                </a:solidFill>
                <a:latin typeface="Montserrat ExtraBold"/>
                <a:ea typeface="Montserrat ExtraBold"/>
                <a:cs typeface="Montserrat ExtraBold"/>
                <a:sym typeface="Montserrat ExtraBold"/>
              </a:rPr>
              <a:t> </a:t>
            </a:r>
            <a:endParaRPr sz="4800" dirty="0">
              <a:solidFill>
                <a:srgbClr val="90CCFA"/>
              </a:solidFill>
              <a:highlight>
                <a:srgbClr val="FFFFFF"/>
              </a:highlight>
              <a:latin typeface="Montserrat ExtraBold"/>
              <a:ea typeface="Montserrat ExtraBold"/>
              <a:cs typeface="Montserrat ExtraBold"/>
              <a:sym typeface="Montserrat ExtraBold"/>
            </a:endParaRPr>
          </a:p>
        </p:txBody>
      </p:sp>
    </p:spTree>
    <p:extLst>
      <p:ext uri="{BB962C8B-B14F-4D97-AF65-F5344CB8AC3E}">
        <p14:creationId xmlns:p14="http://schemas.microsoft.com/office/powerpoint/2010/main" val="41753836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IN"/>
          </a:p>
        </p:txBody>
      </p:sp>
      <p:grpSp>
        <p:nvGrpSpPr>
          <p:cNvPr id="3" name="Group 3"/>
          <p:cNvGrpSpPr/>
          <p:nvPr/>
        </p:nvGrpSpPr>
        <p:grpSpPr>
          <a:xfrm>
            <a:off x="0" y="3455789"/>
            <a:ext cx="3579191" cy="3230761"/>
            <a:chOff x="0" y="-38100"/>
            <a:chExt cx="942668" cy="850900"/>
          </a:xfrm>
        </p:grpSpPr>
        <p:sp>
          <p:nvSpPr>
            <p:cNvPr id="4" name="Freeform 4"/>
            <p:cNvSpPr/>
            <p:nvPr/>
          </p:nvSpPr>
          <p:spPr>
            <a:xfrm>
              <a:off x="23915" y="0"/>
              <a:ext cx="918753" cy="812800"/>
            </a:xfrm>
            <a:custGeom>
              <a:avLst/>
              <a:gdLst/>
              <a:ahLst/>
              <a:cxnLst/>
              <a:rect l="l" t="t" r="r" b="b"/>
              <a:pathLst>
                <a:path w="918753" h="812800">
                  <a:moveTo>
                    <a:pt x="0" y="0"/>
                  </a:moveTo>
                  <a:lnTo>
                    <a:pt x="918753" y="0"/>
                  </a:lnTo>
                  <a:lnTo>
                    <a:pt x="918753" y="812800"/>
                  </a:lnTo>
                  <a:lnTo>
                    <a:pt x="0" y="812800"/>
                  </a:lnTo>
                  <a:close/>
                </a:path>
              </a:pathLst>
            </a:custGeom>
            <a:solidFill>
              <a:srgbClr val="84A6C2">
                <a:alpha val="86667"/>
              </a:srgbClr>
            </a:solidFill>
          </p:spPr>
          <p:txBody>
            <a:bodyPr/>
            <a:lstStyle/>
            <a:p>
              <a:endParaRPr lang="en-IN" dirty="0"/>
            </a:p>
          </p:txBody>
        </p:sp>
        <p:sp>
          <p:nvSpPr>
            <p:cNvPr id="5" name="TextBox 5"/>
            <p:cNvSpPr txBox="1"/>
            <p:nvPr/>
          </p:nvSpPr>
          <p:spPr>
            <a:xfrm>
              <a:off x="0" y="-38100"/>
              <a:ext cx="918753"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3937244" y="3600450"/>
            <a:ext cx="10413512" cy="3086100"/>
            <a:chOff x="0" y="0"/>
            <a:chExt cx="2742653" cy="812800"/>
          </a:xfrm>
        </p:grpSpPr>
        <p:sp>
          <p:nvSpPr>
            <p:cNvPr id="7" name="Freeform 7"/>
            <p:cNvSpPr/>
            <p:nvPr/>
          </p:nvSpPr>
          <p:spPr>
            <a:xfrm>
              <a:off x="0" y="0"/>
              <a:ext cx="2742654" cy="812800"/>
            </a:xfrm>
            <a:custGeom>
              <a:avLst/>
              <a:gdLst/>
              <a:ahLst/>
              <a:cxnLst/>
              <a:rect l="l" t="t" r="r" b="b"/>
              <a:pathLst>
                <a:path w="2742654" h="812800">
                  <a:moveTo>
                    <a:pt x="0" y="0"/>
                  </a:moveTo>
                  <a:lnTo>
                    <a:pt x="2742654" y="0"/>
                  </a:lnTo>
                  <a:lnTo>
                    <a:pt x="2742654" y="812800"/>
                  </a:lnTo>
                  <a:lnTo>
                    <a:pt x="0" y="812800"/>
                  </a:lnTo>
                  <a:close/>
                </a:path>
              </a:pathLst>
            </a:custGeom>
            <a:solidFill>
              <a:srgbClr val="84A6C2">
                <a:alpha val="86667"/>
              </a:srgbClr>
            </a:solidFill>
          </p:spPr>
          <p:txBody>
            <a:bodyPr/>
            <a:lstStyle/>
            <a:p>
              <a:endParaRPr lang="en-IN"/>
            </a:p>
          </p:txBody>
        </p:sp>
        <p:sp>
          <p:nvSpPr>
            <p:cNvPr id="8" name="TextBox 8"/>
            <p:cNvSpPr txBox="1"/>
            <p:nvPr/>
          </p:nvSpPr>
          <p:spPr>
            <a:xfrm>
              <a:off x="0" y="-38100"/>
              <a:ext cx="2742653" cy="850900"/>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4228946" y="4000500"/>
            <a:ext cx="9830107" cy="1585819"/>
          </a:xfrm>
          <a:prstGeom prst="rect">
            <a:avLst/>
          </a:prstGeom>
        </p:spPr>
        <p:txBody>
          <a:bodyPr wrap="square" lIns="0" tIns="0" rIns="0" bIns="0" rtlCol="0" anchor="t">
            <a:spAutoFit/>
          </a:bodyPr>
          <a:lstStyle/>
          <a:p>
            <a:pPr algn="ctr">
              <a:lnSpc>
                <a:spcPts val="13809"/>
              </a:lnSpc>
            </a:pPr>
            <a:r>
              <a:rPr lang="en-US" sz="7200" dirty="0">
                <a:solidFill>
                  <a:srgbClr val="FFFFFF"/>
                </a:solidFill>
                <a:latin typeface="Poppins Bold"/>
              </a:rPr>
              <a:t>Development Rights</a:t>
            </a:r>
          </a:p>
        </p:txBody>
      </p:sp>
      <p:sp>
        <p:nvSpPr>
          <p:cNvPr id="14" name="TextBox 13">
            <a:extLst>
              <a:ext uri="{FF2B5EF4-FFF2-40B4-BE49-F238E27FC236}">
                <a16:creationId xmlns:a16="http://schemas.microsoft.com/office/drawing/2014/main" id="{36E8C939-303E-D637-BFA6-BB4D74542576}"/>
              </a:ext>
            </a:extLst>
          </p:cNvPr>
          <p:cNvSpPr txBox="1"/>
          <p:nvPr/>
        </p:nvSpPr>
        <p:spPr>
          <a:xfrm>
            <a:off x="1263496" y="4420225"/>
            <a:ext cx="1327304" cy="1446550"/>
          </a:xfrm>
          <a:prstGeom prst="rect">
            <a:avLst/>
          </a:prstGeom>
          <a:noFill/>
        </p:spPr>
        <p:txBody>
          <a:bodyPr wrap="square" rtlCol="0">
            <a:spAutoFit/>
          </a:bodyPr>
          <a:lstStyle/>
          <a:p>
            <a:r>
              <a:rPr lang="en-US" sz="8800" dirty="0">
                <a:solidFill>
                  <a:schemeClr val="bg1"/>
                </a:solidFill>
                <a:latin typeface="Poppins Bold" panose="00000800000000000000" charset="0"/>
                <a:cs typeface="Poppins Bold" panose="00000800000000000000" charset="0"/>
              </a:rPr>
              <a:t>8.</a:t>
            </a:r>
            <a:endParaRPr lang="en-IN" sz="8800" dirty="0">
              <a:solidFill>
                <a:schemeClr val="bg1"/>
              </a:solidFill>
              <a:latin typeface="Poppins Bold" panose="00000800000000000000" charset="0"/>
              <a:cs typeface="Poppins Bold" panose="00000800000000000000" charset="0"/>
            </a:endParaRPr>
          </a:p>
        </p:txBody>
      </p:sp>
    </p:spTree>
    <p:extLst>
      <p:ext uri="{BB962C8B-B14F-4D97-AF65-F5344CB8AC3E}">
        <p14:creationId xmlns:p14="http://schemas.microsoft.com/office/powerpoint/2010/main" val="12118169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Shape 179"/>
        <p:cNvGrpSpPr/>
        <p:nvPr/>
      </p:nvGrpSpPr>
      <p:grpSpPr>
        <a:xfrm>
          <a:off x="0" y="0"/>
          <a:ext cx="0" cy="0"/>
          <a:chOff x="0" y="0"/>
          <a:chExt cx="0" cy="0"/>
        </a:xfrm>
      </p:grpSpPr>
      <p:sp>
        <p:nvSpPr>
          <p:cNvPr id="3" name="Rectangle 2">
            <a:extLst>
              <a:ext uri="{FF2B5EF4-FFF2-40B4-BE49-F238E27FC236}">
                <a16:creationId xmlns:a16="http://schemas.microsoft.com/office/drawing/2014/main" id="{915808FB-F6D9-0158-A8E3-0164C04DB73E}"/>
              </a:ext>
            </a:extLst>
          </p:cNvPr>
          <p:cNvSpPr/>
          <p:nvPr/>
        </p:nvSpPr>
        <p:spPr>
          <a:xfrm>
            <a:off x="-406400" y="-7620"/>
            <a:ext cx="18694400" cy="10779370"/>
          </a:xfrm>
          <a:prstGeom prst="rect">
            <a:avLst/>
          </a:prstGeom>
          <a:solidFill>
            <a:srgbClr val="002060">
              <a:alpha val="8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dirty="0">
              <a:latin typeface="Abadi" panose="020B0604020104020204" pitchFamily="34" charset="0"/>
            </a:endParaRPr>
          </a:p>
        </p:txBody>
      </p:sp>
      <p:sp>
        <p:nvSpPr>
          <p:cNvPr id="181" name="Google Shape;181;p28"/>
          <p:cNvSpPr txBox="1">
            <a:spLocks noGrp="1"/>
          </p:cNvSpPr>
          <p:nvPr>
            <p:ph type="subTitle" idx="1"/>
          </p:nvPr>
        </p:nvSpPr>
        <p:spPr>
          <a:xfrm>
            <a:off x="754740" y="3410600"/>
            <a:ext cx="17068800" cy="6055700"/>
          </a:xfrm>
          <a:prstGeom prst="rect">
            <a:avLst/>
          </a:prstGeom>
        </p:spPr>
        <p:txBody>
          <a:bodyPr spcFirstLastPara="1" vert="horz" wrap="square" lIns="182850" tIns="182850" rIns="182850" bIns="182850" rtlCol="0" anchor="ctr" anchorCtr="0">
            <a:noAutofit/>
          </a:bodyPr>
          <a:lstStyle/>
          <a:p>
            <a:pPr marL="571500" indent="-571500" algn="just">
              <a:spcBef>
                <a:spcPts val="1200"/>
              </a:spcBef>
              <a:buClr>
                <a:schemeClr val="bg1"/>
              </a:buClr>
              <a:buSzPts val="1100"/>
              <a:buFont typeface="Wingdings" panose="05000000000000000000" pitchFamily="2" charset="2"/>
              <a:buChar char="§"/>
            </a:pPr>
            <a:r>
              <a:rPr lang="en-US" sz="4000" dirty="0">
                <a:solidFill>
                  <a:schemeClr val="lt1"/>
                </a:solidFill>
                <a:latin typeface="Montserrat"/>
                <a:ea typeface="Montserrat"/>
                <a:cs typeface="Montserrat"/>
                <a:sym typeface="Montserrat"/>
              </a:rPr>
              <a:t>No Doubt on part of the Government </a:t>
            </a:r>
          </a:p>
          <a:p>
            <a:pPr marL="571500" indent="-571500" algn="just">
              <a:spcBef>
                <a:spcPts val="1200"/>
              </a:spcBef>
              <a:buClr>
                <a:schemeClr val="bg1"/>
              </a:buClr>
              <a:buSzPts val="1100"/>
              <a:buFont typeface="Wingdings" panose="05000000000000000000" pitchFamily="2" charset="2"/>
              <a:buChar char="§"/>
            </a:pPr>
            <a:r>
              <a:rPr lang="en-US" sz="4000" dirty="0">
                <a:solidFill>
                  <a:schemeClr val="lt1"/>
                </a:solidFill>
                <a:latin typeface="Montserrat"/>
                <a:ea typeface="Montserrat"/>
                <a:cs typeface="Montserrat"/>
                <a:sym typeface="Montserrat"/>
              </a:rPr>
              <a:t>Is landlord in the “business”?  39, FAQ Dated 7/05/2019 Entry No. 49 : Taxes on lands and buildings . List II to Seventh Schedule to the Constitution of India. </a:t>
            </a:r>
          </a:p>
          <a:p>
            <a:pPr marL="571500" indent="-571500" algn="just">
              <a:spcBef>
                <a:spcPts val="1200"/>
              </a:spcBef>
              <a:buClr>
                <a:schemeClr val="bg1"/>
              </a:buClr>
              <a:buSzPts val="1100"/>
              <a:buFont typeface="Wingdings" panose="05000000000000000000" pitchFamily="2" charset="2"/>
              <a:buChar char="§"/>
            </a:pPr>
            <a:r>
              <a:rPr lang="en-US" sz="4000" dirty="0">
                <a:solidFill>
                  <a:schemeClr val="lt1"/>
                </a:solidFill>
                <a:latin typeface="Montserrat"/>
                <a:ea typeface="Montserrat"/>
                <a:cs typeface="Montserrat"/>
                <a:sym typeface="Montserrat"/>
              </a:rPr>
              <a:t>Exclusive Power of the State</a:t>
            </a:r>
          </a:p>
          <a:p>
            <a:pPr marL="571500" indent="-571500" algn="just">
              <a:spcBef>
                <a:spcPts val="1200"/>
              </a:spcBef>
              <a:buClr>
                <a:schemeClr val="bg1"/>
              </a:buClr>
              <a:buSzPts val="1100"/>
              <a:buFont typeface="Wingdings" panose="05000000000000000000" pitchFamily="2" charset="2"/>
              <a:buChar char="§"/>
            </a:pPr>
            <a:r>
              <a:rPr lang="en-US" sz="4000" dirty="0">
                <a:solidFill>
                  <a:schemeClr val="lt1"/>
                </a:solidFill>
                <a:latin typeface="Montserrat"/>
                <a:ea typeface="Montserrat"/>
                <a:cs typeface="Montserrat"/>
                <a:sym typeface="Montserrat"/>
              </a:rPr>
              <a:t>Land Acquisition Act, 1894 Section 3(a)</a:t>
            </a:r>
          </a:p>
          <a:p>
            <a:pPr marL="571500" indent="-571500" algn="just">
              <a:spcBef>
                <a:spcPts val="1200"/>
              </a:spcBef>
              <a:buClr>
                <a:schemeClr val="bg1"/>
              </a:buClr>
              <a:buSzPts val="1100"/>
              <a:buFont typeface="Wingdings" panose="05000000000000000000" pitchFamily="2" charset="2"/>
              <a:buChar char="§"/>
            </a:pPr>
            <a:r>
              <a:rPr lang="en-US" sz="4000" dirty="0">
                <a:solidFill>
                  <a:schemeClr val="lt1"/>
                </a:solidFill>
                <a:latin typeface="Montserrat"/>
                <a:ea typeface="Montserrat"/>
                <a:cs typeface="Montserrat"/>
                <a:sym typeface="Montserrat"/>
              </a:rPr>
              <a:t>	</a:t>
            </a:r>
            <a:r>
              <a:rPr lang="en-US" sz="4000" dirty="0">
                <a:solidFill>
                  <a:schemeClr val="lt1"/>
                </a:solidFill>
                <a:latin typeface="Montserrat"/>
                <a:ea typeface="Montserrat"/>
                <a:cs typeface="Arabic Typesetting" panose="020F0502020204030204" pitchFamily="66" charset="-78"/>
                <a:sym typeface="Montserrat"/>
              </a:rPr>
              <a:t>“(a) the expression” land" </a:t>
            </a:r>
            <a:r>
              <a:rPr lang="en-US" sz="4000" b="1" u="sng" dirty="0">
                <a:solidFill>
                  <a:schemeClr val="lt1"/>
                </a:solidFill>
                <a:latin typeface="Montserrat"/>
                <a:ea typeface="Montserrat"/>
                <a:cs typeface="Arabic Typesetting" panose="020F0502020204030204" pitchFamily="66" charset="-78"/>
                <a:sym typeface="Montserrat"/>
              </a:rPr>
              <a:t>includes benefits to arise out of land</a:t>
            </a:r>
            <a:r>
              <a:rPr lang="en-US" sz="4000" dirty="0">
                <a:solidFill>
                  <a:schemeClr val="lt1"/>
                </a:solidFill>
                <a:latin typeface="Montserrat"/>
                <a:ea typeface="Montserrat"/>
                <a:cs typeface="Arabic Typesetting" panose="020F0502020204030204" pitchFamily="66" charset="-78"/>
                <a:sym typeface="Montserrat"/>
              </a:rPr>
              <a:t>, and things attached to the earth or permanently </a:t>
            </a:r>
            <a:r>
              <a:rPr lang="en-US" sz="4000" dirty="0" err="1">
                <a:solidFill>
                  <a:schemeClr val="lt1"/>
                </a:solidFill>
                <a:latin typeface="Montserrat"/>
                <a:ea typeface="Montserrat"/>
                <a:cs typeface="Arabic Typesetting" panose="020F0502020204030204" pitchFamily="66" charset="-78"/>
                <a:sym typeface="Montserrat"/>
              </a:rPr>
              <a:t>fastended</a:t>
            </a:r>
            <a:r>
              <a:rPr lang="en-US" sz="4000" dirty="0">
                <a:solidFill>
                  <a:schemeClr val="lt1"/>
                </a:solidFill>
                <a:latin typeface="Montserrat"/>
                <a:ea typeface="Montserrat"/>
                <a:cs typeface="Arabic Typesetting" panose="020F0502020204030204" pitchFamily="66" charset="-78"/>
                <a:sym typeface="Montserrat"/>
              </a:rPr>
              <a:t> to anything attached to the earth;”</a:t>
            </a:r>
            <a:endParaRPr lang="en-US" sz="4000" dirty="0">
              <a:solidFill>
                <a:schemeClr val="lt1"/>
              </a:solidFill>
              <a:latin typeface="Montserrat"/>
              <a:ea typeface="Montserrat"/>
              <a:cs typeface="Montserrat"/>
              <a:sym typeface="Montserrat"/>
            </a:endParaRPr>
          </a:p>
          <a:p>
            <a:pPr marL="571500" indent="-571500" algn="just">
              <a:lnSpc>
                <a:spcPct val="150000"/>
              </a:lnSpc>
              <a:spcBef>
                <a:spcPts val="1200"/>
              </a:spcBef>
              <a:buClr>
                <a:schemeClr val="bg1"/>
              </a:buClr>
              <a:buSzPts val="1100"/>
              <a:buFont typeface="Wingdings" panose="05000000000000000000" pitchFamily="2" charset="2"/>
              <a:buChar char="§"/>
            </a:pPr>
            <a:endParaRPr lang="en-US" sz="4000" b="1"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endParaRPr>
          </a:p>
        </p:txBody>
      </p:sp>
      <p:sp>
        <p:nvSpPr>
          <p:cNvPr id="182" name="Google Shape;182;p28"/>
          <p:cNvSpPr txBox="1">
            <a:spLocks noGrp="1"/>
          </p:cNvSpPr>
          <p:nvPr>
            <p:ph type="body" idx="4294967295"/>
          </p:nvPr>
        </p:nvSpPr>
        <p:spPr>
          <a:xfrm>
            <a:off x="624114" y="684902"/>
            <a:ext cx="15588344" cy="1905000"/>
          </a:xfrm>
          <a:prstGeom prst="rect">
            <a:avLst/>
          </a:prstGeom>
        </p:spPr>
        <p:txBody>
          <a:bodyPr spcFirstLastPara="1" vert="horz" wrap="square" lIns="182850" tIns="182850" rIns="182850" bIns="182850" rtlCol="0" anchor="t" anchorCtr="0">
            <a:noAutofit/>
          </a:bodyPr>
          <a:lstStyle/>
          <a:p>
            <a:pPr marL="0" indent="0">
              <a:spcBef>
                <a:spcPts val="0"/>
              </a:spcBef>
              <a:buNone/>
            </a:pPr>
            <a:r>
              <a:rPr lang="en-IN" sz="4800" dirty="0">
                <a:solidFill>
                  <a:srgbClr val="90CCFA"/>
                </a:solidFill>
                <a:latin typeface="Montserrat ExtraBold"/>
                <a:ea typeface="Montserrat ExtraBold"/>
                <a:cs typeface="Montserrat ExtraBold"/>
                <a:sym typeface="Montserrat ExtraBold"/>
              </a:rPr>
              <a:t>Is Development Rights taxable? </a:t>
            </a:r>
          </a:p>
          <a:p>
            <a:pPr marL="0" indent="0">
              <a:spcBef>
                <a:spcPts val="0"/>
              </a:spcBef>
              <a:buNone/>
            </a:pPr>
            <a:r>
              <a:rPr lang="es" sz="4800" dirty="0">
                <a:solidFill>
                  <a:srgbClr val="90CCFA"/>
                </a:solidFill>
                <a:latin typeface="Montserrat ExtraBold"/>
                <a:ea typeface="Montserrat ExtraBold"/>
                <a:cs typeface="Montserrat ExtraBold"/>
                <a:sym typeface="Montserrat ExtraBold"/>
              </a:rPr>
              <a:t> </a:t>
            </a:r>
            <a:endParaRPr sz="4800" dirty="0">
              <a:solidFill>
                <a:srgbClr val="90CCFA"/>
              </a:solidFill>
              <a:highlight>
                <a:srgbClr val="FFFFFF"/>
              </a:highlight>
              <a:latin typeface="Montserrat ExtraBold"/>
              <a:ea typeface="Montserrat ExtraBold"/>
              <a:cs typeface="Montserrat ExtraBold"/>
              <a:sym typeface="Montserrat ExtraBold"/>
            </a:endParaRPr>
          </a:p>
        </p:txBody>
      </p:sp>
    </p:spTree>
    <p:extLst>
      <p:ext uri="{BB962C8B-B14F-4D97-AF65-F5344CB8AC3E}">
        <p14:creationId xmlns:p14="http://schemas.microsoft.com/office/powerpoint/2010/main" val="134449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Shape 179"/>
        <p:cNvGrpSpPr/>
        <p:nvPr/>
      </p:nvGrpSpPr>
      <p:grpSpPr>
        <a:xfrm>
          <a:off x="0" y="0"/>
          <a:ext cx="0" cy="0"/>
          <a:chOff x="0" y="0"/>
          <a:chExt cx="0" cy="0"/>
        </a:xfrm>
      </p:grpSpPr>
      <p:sp>
        <p:nvSpPr>
          <p:cNvPr id="3" name="Rectangle 2">
            <a:extLst>
              <a:ext uri="{FF2B5EF4-FFF2-40B4-BE49-F238E27FC236}">
                <a16:creationId xmlns:a16="http://schemas.microsoft.com/office/drawing/2014/main" id="{915808FB-F6D9-0158-A8E3-0164C04DB73E}"/>
              </a:ext>
            </a:extLst>
          </p:cNvPr>
          <p:cNvSpPr/>
          <p:nvPr/>
        </p:nvSpPr>
        <p:spPr>
          <a:xfrm>
            <a:off x="-406400" y="-21475"/>
            <a:ext cx="18694400" cy="10287000"/>
          </a:xfrm>
          <a:prstGeom prst="rect">
            <a:avLst/>
          </a:prstGeom>
          <a:solidFill>
            <a:srgbClr val="002060">
              <a:alpha val="8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dirty="0">
              <a:latin typeface="Abadi" panose="020B0604020104020204" pitchFamily="34" charset="0"/>
            </a:endParaRPr>
          </a:p>
        </p:txBody>
      </p:sp>
      <p:sp>
        <p:nvSpPr>
          <p:cNvPr id="181" name="Google Shape;181;p28"/>
          <p:cNvSpPr txBox="1">
            <a:spLocks noGrp="1"/>
          </p:cNvSpPr>
          <p:nvPr>
            <p:ph type="subTitle" idx="1"/>
          </p:nvPr>
        </p:nvSpPr>
        <p:spPr>
          <a:xfrm>
            <a:off x="754740" y="3410600"/>
            <a:ext cx="17068800" cy="6055700"/>
          </a:xfrm>
          <a:prstGeom prst="rect">
            <a:avLst/>
          </a:prstGeom>
        </p:spPr>
        <p:txBody>
          <a:bodyPr spcFirstLastPara="1" vert="horz" wrap="square" lIns="182850" tIns="182850" rIns="182850" bIns="182850" rtlCol="0" anchor="ctr" anchorCtr="0">
            <a:noAutofit/>
          </a:bodyPr>
          <a:lstStyle/>
          <a:p>
            <a:pPr marL="571500" indent="-571500" algn="just">
              <a:lnSpc>
                <a:spcPct val="150000"/>
              </a:lnSpc>
              <a:spcBef>
                <a:spcPts val="1200"/>
              </a:spcBef>
              <a:buClr>
                <a:schemeClr val="bg1"/>
              </a:buClr>
              <a:buSzPts val="1100"/>
              <a:buFont typeface="Wingdings" panose="05000000000000000000" pitchFamily="2" charset="2"/>
              <a:buChar char="§"/>
            </a:pPr>
            <a:r>
              <a:rPr lang="en-US" sz="4000" dirty="0">
                <a:solidFill>
                  <a:schemeClr val="lt1"/>
                </a:solidFill>
                <a:latin typeface="Montserrat"/>
                <a:ea typeface="Montserrat"/>
                <a:cs typeface="Montserrat"/>
                <a:sym typeface="Montserrat"/>
              </a:rPr>
              <a:t>Definition of “Service”</a:t>
            </a:r>
          </a:p>
          <a:p>
            <a:pPr marL="571500" indent="-571500" algn="just">
              <a:lnSpc>
                <a:spcPct val="150000"/>
              </a:lnSpc>
              <a:spcBef>
                <a:spcPts val="1200"/>
              </a:spcBef>
              <a:buClr>
                <a:schemeClr val="bg1"/>
              </a:buClr>
              <a:buSzPts val="1100"/>
              <a:buFont typeface="Wingdings" panose="05000000000000000000" pitchFamily="2" charset="2"/>
              <a:buChar char="§"/>
            </a:pPr>
            <a:r>
              <a:rPr lang="en-US" sz="4000" dirty="0">
                <a:solidFill>
                  <a:schemeClr val="lt1"/>
                </a:solidFill>
                <a:latin typeface="Montserrat"/>
                <a:ea typeface="Montserrat"/>
                <a:cs typeface="Montserrat"/>
                <a:sym typeface="Montserrat"/>
              </a:rPr>
              <a:t>Scope of the GST is wide, for example </a:t>
            </a:r>
            <a:r>
              <a:rPr lang="en-US" sz="4000" dirty="0" err="1">
                <a:solidFill>
                  <a:schemeClr val="lt1"/>
                </a:solidFill>
                <a:latin typeface="Montserrat"/>
                <a:ea typeface="Montserrat"/>
                <a:cs typeface="Montserrat"/>
                <a:sym typeface="Montserrat"/>
              </a:rPr>
              <a:t>PoS</a:t>
            </a:r>
            <a:r>
              <a:rPr lang="en-US" sz="4000" dirty="0">
                <a:solidFill>
                  <a:schemeClr val="lt1"/>
                </a:solidFill>
                <a:latin typeface="Montserrat"/>
                <a:ea typeface="Montserrat"/>
                <a:cs typeface="Montserrat"/>
                <a:sym typeface="Montserrat"/>
              </a:rPr>
              <a:t> beyond India</a:t>
            </a:r>
          </a:p>
          <a:p>
            <a:pPr marL="571500" indent="-571500" algn="just">
              <a:lnSpc>
                <a:spcPct val="150000"/>
              </a:lnSpc>
              <a:spcBef>
                <a:spcPts val="1200"/>
              </a:spcBef>
              <a:buClr>
                <a:schemeClr val="bg1"/>
              </a:buClr>
              <a:buSzPts val="1100"/>
              <a:buFont typeface="Wingdings" panose="05000000000000000000" pitchFamily="2" charset="2"/>
              <a:buChar char="§"/>
            </a:pPr>
            <a:r>
              <a:rPr lang="en-US" sz="4000" dirty="0">
                <a:solidFill>
                  <a:schemeClr val="lt1"/>
                </a:solidFill>
                <a:latin typeface="Montserrat"/>
                <a:ea typeface="Montserrat"/>
                <a:cs typeface="Montserrat"/>
                <a:sym typeface="Montserrat"/>
              </a:rPr>
              <a:t>Navi Mumbai Builder’s Association –(Bom. HC confirmed by SC)</a:t>
            </a:r>
          </a:p>
          <a:p>
            <a:pPr marL="571500" indent="-571500" algn="just">
              <a:lnSpc>
                <a:spcPct val="150000"/>
              </a:lnSpc>
              <a:spcBef>
                <a:spcPts val="1200"/>
              </a:spcBef>
              <a:buClr>
                <a:schemeClr val="bg1"/>
              </a:buClr>
              <a:buSzPts val="1100"/>
              <a:buFont typeface="Wingdings" panose="05000000000000000000" pitchFamily="2" charset="2"/>
              <a:buChar char="§"/>
            </a:pPr>
            <a:endParaRPr lang="en-US" sz="4000" dirty="0">
              <a:solidFill>
                <a:schemeClr val="lt1"/>
              </a:solidFill>
              <a:latin typeface="Montserrat"/>
              <a:ea typeface="Montserrat"/>
              <a:cs typeface="Montserrat"/>
              <a:sym typeface="Montserrat"/>
            </a:endParaRPr>
          </a:p>
          <a:p>
            <a:pPr marL="0" indent="0" algn="just">
              <a:lnSpc>
                <a:spcPct val="150000"/>
              </a:lnSpc>
              <a:spcBef>
                <a:spcPts val="1200"/>
              </a:spcBef>
              <a:buClr>
                <a:schemeClr val="bg1"/>
              </a:buClr>
              <a:buSzPts val="1100"/>
            </a:pPr>
            <a:r>
              <a:rPr lang="en-US" sz="4000" dirty="0">
                <a:solidFill>
                  <a:schemeClr val="lt1"/>
                </a:solidFill>
                <a:latin typeface="Montserrat"/>
                <a:ea typeface="Montserrat"/>
                <a:cs typeface="Montserrat"/>
                <a:sym typeface="Montserrat"/>
              </a:rPr>
              <a:t> </a:t>
            </a:r>
          </a:p>
          <a:p>
            <a:pPr marL="571500" indent="-571500" algn="just">
              <a:lnSpc>
                <a:spcPct val="150000"/>
              </a:lnSpc>
              <a:spcBef>
                <a:spcPts val="1200"/>
              </a:spcBef>
              <a:buClr>
                <a:schemeClr val="bg1"/>
              </a:buClr>
              <a:buSzPts val="1100"/>
              <a:buFont typeface="Wingdings" panose="05000000000000000000" pitchFamily="2" charset="2"/>
              <a:buChar char="§"/>
            </a:pPr>
            <a:endParaRPr lang="en-US" sz="4000" b="1"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endParaRPr>
          </a:p>
        </p:txBody>
      </p:sp>
      <p:sp>
        <p:nvSpPr>
          <p:cNvPr id="182" name="Google Shape;182;p28"/>
          <p:cNvSpPr txBox="1">
            <a:spLocks noGrp="1"/>
          </p:cNvSpPr>
          <p:nvPr>
            <p:ph type="body" idx="4294967295"/>
          </p:nvPr>
        </p:nvSpPr>
        <p:spPr>
          <a:xfrm>
            <a:off x="624114" y="684902"/>
            <a:ext cx="15588344" cy="1905000"/>
          </a:xfrm>
          <a:prstGeom prst="rect">
            <a:avLst/>
          </a:prstGeom>
        </p:spPr>
        <p:txBody>
          <a:bodyPr spcFirstLastPara="1" vert="horz" wrap="square" lIns="182850" tIns="182850" rIns="182850" bIns="182850" rtlCol="0" anchor="t" anchorCtr="0">
            <a:noAutofit/>
          </a:bodyPr>
          <a:lstStyle/>
          <a:p>
            <a:pPr marL="0" indent="0">
              <a:spcBef>
                <a:spcPts val="0"/>
              </a:spcBef>
              <a:buNone/>
            </a:pPr>
            <a:r>
              <a:rPr lang="en-IN" sz="4800" dirty="0">
                <a:solidFill>
                  <a:srgbClr val="90CCFA"/>
                </a:solidFill>
                <a:latin typeface="Montserrat ExtraBold"/>
                <a:ea typeface="Montserrat ExtraBold"/>
                <a:cs typeface="Montserrat ExtraBold"/>
                <a:sym typeface="Montserrat ExtraBold"/>
              </a:rPr>
              <a:t>Is Development Rights Taxable? </a:t>
            </a:r>
          </a:p>
          <a:p>
            <a:pPr marL="0" indent="0">
              <a:spcBef>
                <a:spcPts val="0"/>
              </a:spcBef>
              <a:buNone/>
            </a:pPr>
            <a:r>
              <a:rPr lang="es" sz="4800" dirty="0">
                <a:solidFill>
                  <a:srgbClr val="90CCFA"/>
                </a:solidFill>
                <a:latin typeface="Montserrat ExtraBold"/>
                <a:ea typeface="Montserrat ExtraBold"/>
                <a:cs typeface="Montserrat ExtraBold"/>
                <a:sym typeface="Montserrat ExtraBold"/>
              </a:rPr>
              <a:t> </a:t>
            </a:r>
            <a:endParaRPr sz="4800" dirty="0">
              <a:solidFill>
                <a:srgbClr val="90CCFA"/>
              </a:solidFill>
              <a:highlight>
                <a:srgbClr val="FFFFFF"/>
              </a:highlight>
              <a:latin typeface="Montserrat ExtraBold"/>
              <a:ea typeface="Montserrat ExtraBold"/>
              <a:cs typeface="Montserrat ExtraBold"/>
              <a:sym typeface="Montserrat ExtraBold"/>
            </a:endParaRPr>
          </a:p>
        </p:txBody>
      </p:sp>
    </p:spTree>
    <p:extLst>
      <p:ext uri="{BB962C8B-B14F-4D97-AF65-F5344CB8AC3E}">
        <p14:creationId xmlns:p14="http://schemas.microsoft.com/office/powerpoint/2010/main" val="17159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IN"/>
          </a:p>
        </p:txBody>
      </p:sp>
      <p:grpSp>
        <p:nvGrpSpPr>
          <p:cNvPr id="3" name="Group 3"/>
          <p:cNvGrpSpPr/>
          <p:nvPr/>
        </p:nvGrpSpPr>
        <p:grpSpPr>
          <a:xfrm>
            <a:off x="0" y="3455789"/>
            <a:ext cx="3579191" cy="3230761"/>
            <a:chOff x="0" y="-38100"/>
            <a:chExt cx="942668" cy="850900"/>
          </a:xfrm>
        </p:grpSpPr>
        <p:sp>
          <p:nvSpPr>
            <p:cNvPr id="4" name="Freeform 4"/>
            <p:cNvSpPr/>
            <p:nvPr/>
          </p:nvSpPr>
          <p:spPr>
            <a:xfrm>
              <a:off x="23915" y="0"/>
              <a:ext cx="918753" cy="812800"/>
            </a:xfrm>
            <a:custGeom>
              <a:avLst/>
              <a:gdLst/>
              <a:ahLst/>
              <a:cxnLst/>
              <a:rect l="l" t="t" r="r" b="b"/>
              <a:pathLst>
                <a:path w="918753" h="812800">
                  <a:moveTo>
                    <a:pt x="0" y="0"/>
                  </a:moveTo>
                  <a:lnTo>
                    <a:pt x="918753" y="0"/>
                  </a:lnTo>
                  <a:lnTo>
                    <a:pt x="918753" y="812800"/>
                  </a:lnTo>
                  <a:lnTo>
                    <a:pt x="0" y="812800"/>
                  </a:lnTo>
                  <a:close/>
                </a:path>
              </a:pathLst>
            </a:custGeom>
            <a:solidFill>
              <a:srgbClr val="84A6C2">
                <a:alpha val="86667"/>
              </a:srgbClr>
            </a:solidFill>
          </p:spPr>
          <p:txBody>
            <a:bodyPr/>
            <a:lstStyle/>
            <a:p>
              <a:endParaRPr lang="en-IN" dirty="0"/>
            </a:p>
          </p:txBody>
        </p:sp>
        <p:sp>
          <p:nvSpPr>
            <p:cNvPr id="5" name="TextBox 5"/>
            <p:cNvSpPr txBox="1"/>
            <p:nvPr/>
          </p:nvSpPr>
          <p:spPr>
            <a:xfrm>
              <a:off x="0" y="-38100"/>
              <a:ext cx="918753"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3937244" y="3600450"/>
            <a:ext cx="10413512" cy="3086100"/>
            <a:chOff x="0" y="0"/>
            <a:chExt cx="2742653" cy="812800"/>
          </a:xfrm>
        </p:grpSpPr>
        <p:sp>
          <p:nvSpPr>
            <p:cNvPr id="7" name="Freeform 7"/>
            <p:cNvSpPr/>
            <p:nvPr/>
          </p:nvSpPr>
          <p:spPr>
            <a:xfrm>
              <a:off x="0" y="0"/>
              <a:ext cx="2742654" cy="812800"/>
            </a:xfrm>
            <a:custGeom>
              <a:avLst/>
              <a:gdLst/>
              <a:ahLst/>
              <a:cxnLst/>
              <a:rect l="l" t="t" r="r" b="b"/>
              <a:pathLst>
                <a:path w="2742654" h="812800">
                  <a:moveTo>
                    <a:pt x="0" y="0"/>
                  </a:moveTo>
                  <a:lnTo>
                    <a:pt x="2742654" y="0"/>
                  </a:lnTo>
                  <a:lnTo>
                    <a:pt x="2742654" y="812800"/>
                  </a:lnTo>
                  <a:lnTo>
                    <a:pt x="0" y="812800"/>
                  </a:lnTo>
                  <a:close/>
                </a:path>
              </a:pathLst>
            </a:custGeom>
            <a:solidFill>
              <a:srgbClr val="84A6C2">
                <a:alpha val="86667"/>
              </a:srgbClr>
            </a:solidFill>
          </p:spPr>
          <p:txBody>
            <a:bodyPr/>
            <a:lstStyle/>
            <a:p>
              <a:endParaRPr lang="en-IN"/>
            </a:p>
          </p:txBody>
        </p:sp>
        <p:sp>
          <p:nvSpPr>
            <p:cNvPr id="8" name="TextBox 8"/>
            <p:cNvSpPr txBox="1"/>
            <p:nvPr/>
          </p:nvSpPr>
          <p:spPr>
            <a:xfrm>
              <a:off x="0" y="-38100"/>
              <a:ext cx="2742653" cy="850900"/>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4228946" y="4055506"/>
            <a:ext cx="9830107" cy="2215991"/>
          </a:xfrm>
          <a:prstGeom prst="rect">
            <a:avLst/>
          </a:prstGeom>
        </p:spPr>
        <p:txBody>
          <a:bodyPr wrap="square" lIns="0" tIns="0" rIns="0" bIns="0" rtlCol="0" anchor="t">
            <a:spAutoFit/>
          </a:bodyPr>
          <a:lstStyle/>
          <a:p>
            <a:pPr algn="ctr"/>
            <a:r>
              <a:rPr lang="en-US" sz="7200" dirty="0">
                <a:solidFill>
                  <a:srgbClr val="FFFFFF"/>
                </a:solidFill>
                <a:latin typeface="Poppins Bold"/>
              </a:rPr>
              <a:t>Valuation of Development Rights</a:t>
            </a:r>
          </a:p>
        </p:txBody>
      </p:sp>
      <p:sp>
        <p:nvSpPr>
          <p:cNvPr id="14" name="TextBox 13">
            <a:extLst>
              <a:ext uri="{FF2B5EF4-FFF2-40B4-BE49-F238E27FC236}">
                <a16:creationId xmlns:a16="http://schemas.microsoft.com/office/drawing/2014/main" id="{36E8C939-303E-D637-BFA6-BB4D74542576}"/>
              </a:ext>
            </a:extLst>
          </p:cNvPr>
          <p:cNvSpPr txBox="1"/>
          <p:nvPr/>
        </p:nvSpPr>
        <p:spPr>
          <a:xfrm>
            <a:off x="1263496" y="4420225"/>
            <a:ext cx="1327304" cy="1446550"/>
          </a:xfrm>
          <a:prstGeom prst="rect">
            <a:avLst/>
          </a:prstGeom>
          <a:noFill/>
        </p:spPr>
        <p:txBody>
          <a:bodyPr wrap="square" rtlCol="0">
            <a:spAutoFit/>
          </a:bodyPr>
          <a:lstStyle/>
          <a:p>
            <a:r>
              <a:rPr lang="en-US" sz="8800" dirty="0">
                <a:solidFill>
                  <a:schemeClr val="bg1"/>
                </a:solidFill>
                <a:latin typeface="Poppins Bold" panose="00000800000000000000" charset="0"/>
                <a:cs typeface="Poppins Bold" panose="00000800000000000000" charset="0"/>
              </a:rPr>
              <a:t>9.</a:t>
            </a:r>
            <a:endParaRPr lang="en-IN" sz="8800" dirty="0">
              <a:solidFill>
                <a:schemeClr val="bg1"/>
              </a:solidFill>
              <a:latin typeface="Poppins Bold" panose="00000800000000000000" charset="0"/>
              <a:cs typeface="Poppins Bold" panose="00000800000000000000" charset="0"/>
            </a:endParaRPr>
          </a:p>
        </p:txBody>
      </p:sp>
    </p:spTree>
    <p:extLst>
      <p:ext uri="{BB962C8B-B14F-4D97-AF65-F5344CB8AC3E}">
        <p14:creationId xmlns:p14="http://schemas.microsoft.com/office/powerpoint/2010/main" val="17702695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Shape 179"/>
        <p:cNvGrpSpPr/>
        <p:nvPr/>
      </p:nvGrpSpPr>
      <p:grpSpPr>
        <a:xfrm>
          <a:off x="0" y="0"/>
          <a:ext cx="0" cy="0"/>
          <a:chOff x="0" y="0"/>
          <a:chExt cx="0" cy="0"/>
        </a:xfrm>
      </p:grpSpPr>
      <p:sp>
        <p:nvSpPr>
          <p:cNvPr id="3" name="Rectangle 2">
            <a:extLst>
              <a:ext uri="{FF2B5EF4-FFF2-40B4-BE49-F238E27FC236}">
                <a16:creationId xmlns:a16="http://schemas.microsoft.com/office/drawing/2014/main" id="{915808FB-F6D9-0158-A8E3-0164C04DB73E}"/>
              </a:ext>
            </a:extLst>
          </p:cNvPr>
          <p:cNvSpPr/>
          <p:nvPr/>
        </p:nvSpPr>
        <p:spPr>
          <a:xfrm>
            <a:off x="-406400" y="-21475"/>
            <a:ext cx="18694400" cy="10287000"/>
          </a:xfrm>
          <a:prstGeom prst="rect">
            <a:avLst/>
          </a:prstGeom>
          <a:solidFill>
            <a:srgbClr val="002060">
              <a:alpha val="8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dirty="0">
              <a:latin typeface="Abadi" panose="020B0604020104020204" pitchFamily="34" charset="0"/>
            </a:endParaRPr>
          </a:p>
        </p:txBody>
      </p:sp>
      <p:sp>
        <p:nvSpPr>
          <p:cNvPr id="181" name="Google Shape;181;p28"/>
          <p:cNvSpPr txBox="1">
            <a:spLocks noGrp="1"/>
          </p:cNvSpPr>
          <p:nvPr>
            <p:ph type="subTitle" idx="1"/>
          </p:nvPr>
        </p:nvSpPr>
        <p:spPr>
          <a:xfrm>
            <a:off x="754740" y="3410600"/>
            <a:ext cx="17068800" cy="6055700"/>
          </a:xfrm>
          <a:prstGeom prst="rect">
            <a:avLst/>
          </a:prstGeom>
        </p:spPr>
        <p:txBody>
          <a:bodyPr spcFirstLastPara="1" vert="horz" wrap="square" lIns="182850" tIns="182850" rIns="182850" bIns="182850" rtlCol="0" anchor="ctr" anchorCtr="0">
            <a:noAutofit/>
          </a:bodyPr>
          <a:lstStyle/>
          <a:p>
            <a:pPr marL="571500" indent="-571500" algn="just">
              <a:spcBef>
                <a:spcPts val="1200"/>
              </a:spcBef>
              <a:buClr>
                <a:schemeClr val="bg1"/>
              </a:buClr>
              <a:buSzPts val="1100"/>
              <a:buFont typeface="Wingdings" panose="05000000000000000000" pitchFamily="2" charset="2"/>
              <a:buChar char="§"/>
            </a:pPr>
            <a:endParaRPr lang="en-US" sz="4000" dirty="0">
              <a:solidFill>
                <a:schemeClr val="lt1"/>
              </a:solidFill>
              <a:latin typeface="Montserrat"/>
              <a:ea typeface="Montserrat"/>
              <a:cs typeface="Montserrat"/>
              <a:sym typeface="Montserrat"/>
            </a:endParaRPr>
          </a:p>
          <a:p>
            <a:pPr marL="571500" indent="-571500" algn="just">
              <a:lnSpc>
                <a:spcPct val="150000"/>
              </a:lnSpc>
              <a:spcBef>
                <a:spcPts val="1200"/>
              </a:spcBef>
              <a:buClr>
                <a:schemeClr val="bg1"/>
              </a:buClr>
              <a:buSzPts val="1100"/>
              <a:buFont typeface="Wingdings" panose="05000000000000000000" pitchFamily="2" charset="2"/>
              <a:buChar char="§"/>
            </a:pPr>
            <a:endParaRPr lang="en-US" sz="4000" b="1"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endParaRPr>
          </a:p>
        </p:txBody>
      </p:sp>
      <p:sp>
        <p:nvSpPr>
          <p:cNvPr id="182" name="Google Shape;182;p28"/>
          <p:cNvSpPr txBox="1">
            <a:spLocks noGrp="1"/>
          </p:cNvSpPr>
          <p:nvPr>
            <p:ph type="body" idx="4294967295"/>
          </p:nvPr>
        </p:nvSpPr>
        <p:spPr>
          <a:xfrm>
            <a:off x="624114" y="684902"/>
            <a:ext cx="15588344" cy="1905000"/>
          </a:xfrm>
          <a:prstGeom prst="rect">
            <a:avLst/>
          </a:prstGeom>
        </p:spPr>
        <p:txBody>
          <a:bodyPr spcFirstLastPara="1" vert="horz" wrap="square" lIns="182850" tIns="182850" rIns="182850" bIns="182850" rtlCol="0" anchor="t" anchorCtr="0">
            <a:noAutofit/>
          </a:bodyPr>
          <a:lstStyle/>
          <a:p>
            <a:pPr marL="0" indent="0">
              <a:spcBef>
                <a:spcPts val="0"/>
              </a:spcBef>
              <a:buNone/>
            </a:pPr>
            <a:r>
              <a:rPr lang="en-IN" sz="4800" dirty="0">
                <a:solidFill>
                  <a:srgbClr val="90CCFA"/>
                </a:solidFill>
                <a:latin typeface="Montserrat ExtraBold"/>
                <a:ea typeface="Montserrat ExtraBold"/>
                <a:cs typeface="Montserrat ExtraBold"/>
                <a:sym typeface="Montserrat ExtraBold"/>
              </a:rPr>
              <a:t>Valuation of Development Rights  </a:t>
            </a:r>
          </a:p>
          <a:p>
            <a:pPr marL="0" indent="0">
              <a:spcBef>
                <a:spcPts val="0"/>
              </a:spcBef>
              <a:buNone/>
            </a:pPr>
            <a:r>
              <a:rPr lang="es" sz="4800" dirty="0">
                <a:solidFill>
                  <a:srgbClr val="90CCFA"/>
                </a:solidFill>
                <a:latin typeface="Montserrat ExtraBold"/>
                <a:ea typeface="Montserrat ExtraBold"/>
                <a:cs typeface="Montserrat ExtraBold"/>
                <a:sym typeface="Montserrat ExtraBold"/>
              </a:rPr>
              <a:t> </a:t>
            </a:r>
            <a:endParaRPr sz="4800" dirty="0">
              <a:solidFill>
                <a:srgbClr val="90CCFA"/>
              </a:solidFill>
              <a:highlight>
                <a:srgbClr val="FFFFFF"/>
              </a:highlight>
              <a:latin typeface="Montserrat ExtraBold"/>
              <a:ea typeface="Montserrat ExtraBold"/>
              <a:cs typeface="Montserrat ExtraBold"/>
              <a:sym typeface="Montserrat ExtraBold"/>
            </a:endParaRPr>
          </a:p>
        </p:txBody>
      </p:sp>
      <p:graphicFrame>
        <p:nvGraphicFramePr>
          <p:cNvPr id="2" name="Table 1">
            <a:extLst>
              <a:ext uri="{FF2B5EF4-FFF2-40B4-BE49-F238E27FC236}">
                <a16:creationId xmlns:a16="http://schemas.microsoft.com/office/drawing/2014/main" id="{5451A18C-9E6C-B27F-81A9-56C55C6854C5}"/>
              </a:ext>
            </a:extLst>
          </p:cNvPr>
          <p:cNvGraphicFramePr>
            <a:graphicFrameLocks noGrp="1"/>
          </p:cNvGraphicFramePr>
          <p:nvPr>
            <p:extLst>
              <p:ext uri="{D42A27DB-BD31-4B8C-83A1-F6EECF244321}">
                <p14:modId xmlns:p14="http://schemas.microsoft.com/office/powerpoint/2010/main" val="392237540"/>
              </p:ext>
            </p:extLst>
          </p:nvPr>
        </p:nvGraphicFramePr>
        <p:xfrm>
          <a:off x="838200" y="3296279"/>
          <a:ext cx="12192000" cy="4937760"/>
        </p:xfrm>
        <a:graphic>
          <a:graphicData uri="http://schemas.openxmlformats.org/drawingml/2006/table">
            <a:tbl>
              <a:tblPr firstRow="1" bandRow="1">
                <a:tableStyleId>{3B4B98B0-60AC-42C2-AFA5-B58CD77FA1E5}</a:tableStyleId>
              </a:tblPr>
              <a:tblGrid>
                <a:gridCol w="9601200">
                  <a:extLst>
                    <a:ext uri="{9D8B030D-6E8A-4147-A177-3AD203B41FA5}">
                      <a16:colId xmlns:a16="http://schemas.microsoft.com/office/drawing/2014/main" val="2357775987"/>
                    </a:ext>
                  </a:extLst>
                </a:gridCol>
                <a:gridCol w="2590800">
                  <a:extLst>
                    <a:ext uri="{9D8B030D-6E8A-4147-A177-3AD203B41FA5}">
                      <a16:colId xmlns:a16="http://schemas.microsoft.com/office/drawing/2014/main" val="1337041769"/>
                    </a:ext>
                  </a:extLst>
                </a:gridCol>
              </a:tblGrid>
              <a:tr h="370840">
                <a:tc>
                  <a:txBody>
                    <a:bodyPr/>
                    <a:lstStyle/>
                    <a:p>
                      <a:r>
                        <a:rPr lang="en-US" sz="4800" dirty="0">
                          <a:solidFill>
                            <a:schemeClr val="bg1"/>
                          </a:solidFill>
                        </a:rPr>
                        <a:t>Particular</a:t>
                      </a:r>
                      <a:endParaRPr lang="en-IN" sz="4800" dirty="0">
                        <a:solidFill>
                          <a:schemeClr val="bg1"/>
                        </a:solidFill>
                      </a:endParaRPr>
                    </a:p>
                  </a:txBody>
                  <a:tcPr/>
                </a:tc>
                <a:tc>
                  <a:txBody>
                    <a:bodyPr/>
                    <a:lstStyle/>
                    <a:p>
                      <a:pPr algn="ctr"/>
                      <a:r>
                        <a:rPr lang="en-US" sz="4800" dirty="0">
                          <a:solidFill>
                            <a:schemeClr val="bg1"/>
                          </a:solidFill>
                        </a:rPr>
                        <a:t>Value </a:t>
                      </a:r>
                      <a:endParaRPr lang="en-IN" sz="4800" dirty="0">
                        <a:solidFill>
                          <a:schemeClr val="bg1"/>
                        </a:solidFill>
                      </a:endParaRPr>
                    </a:p>
                  </a:txBody>
                  <a:tcPr/>
                </a:tc>
                <a:extLst>
                  <a:ext uri="{0D108BD9-81ED-4DB2-BD59-A6C34878D82A}">
                    <a16:rowId xmlns:a16="http://schemas.microsoft.com/office/drawing/2014/main" val="3564011190"/>
                  </a:ext>
                </a:extLst>
              </a:tr>
              <a:tr h="370840">
                <a:tc>
                  <a:txBody>
                    <a:bodyPr/>
                    <a:lstStyle/>
                    <a:p>
                      <a:r>
                        <a:rPr lang="en-US" sz="4800" dirty="0">
                          <a:solidFill>
                            <a:schemeClr val="bg1"/>
                          </a:solidFill>
                        </a:rPr>
                        <a:t>Total Units </a:t>
                      </a:r>
                      <a:endParaRPr lang="en-IN" sz="4800" dirty="0">
                        <a:solidFill>
                          <a:schemeClr val="bg1"/>
                        </a:solidFill>
                      </a:endParaRPr>
                    </a:p>
                  </a:txBody>
                  <a:tcPr/>
                </a:tc>
                <a:tc>
                  <a:txBody>
                    <a:bodyPr/>
                    <a:lstStyle/>
                    <a:p>
                      <a:pPr algn="ctr"/>
                      <a:r>
                        <a:rPr lang="en-US" sz="4800" dirty="0">
                          <a:solidFill>
                            <a:schemeClr val="bg1"/>
                          </a:solidFill>
                        </a:rPr>
                        <a:t>100</a:t>
                      </a:r>
                      <a:endParaRPr lang="en-IN" sz="4800" dirty="0">
                        <a:solidFill>
                          <a:schemeClr val="bg1"/>
                        </a:solidFill>
                      </a:endParaRPr>
                    </a:p>
                  </a:txBody>
                  <a:tcPr/>
                </a:tc>
                <a:extLst>
                  <a:ext uri="{0D108BD9-81ED-4DB2-BD59-A6C34878D82A}">
                    <a16:rowId xmlns:a16="http://schemas.microsoft.com/office/drawing/2014/main" val="1724213980"/>
                  </a:ext>
                </a:extLst>
              </a:tr>
              <a:tr h="370840">
                <a:tc>
                  <a:txBody>
                    <a:bodyPr/>
                    <a:lstStyle/>
                    <a:p>
                      <a:r>
                        <a:rPr lang="en-US" sz="4800" dirty="0">
                          <a:solidFill>
                            <a:schemeClr val="bg1"/>
                          </a:solidFill>
                        </a:rPr>
                        <a:t>Units of Promoter</a:t>
                      </a:r>
                      <a:endParaRPr lang="en-IN" sz="4800" dirty="0">
                        <a:solidFill>
                          <a:schemeClr val="bg1"/>
                        </a:solidFill>
                      </a:endParaRPr>
                    </a:p>
                  </a:txBody>
                  <a:tcPr/>
                </a:tc>
                <a:tc>
                  <a:txBody>
                    <a:bodyPr/>
                    <a:lstStyle/>
                    <a:p>
                      <a:pPr algn="ctr"/>
                      <a:r>
                        <a:rPr lang="en-US" sz="4800" dirty="0">
                          <a:solidFill>
                            <a:schemeClr val="bg1"/>
                          </a:solidFill>
                        </a:rPr>
                        <a:t>70</a:t>
                      </a:r>
                      <a:endParaRPr lang="en-IN" sz="4800" dirty="0">
                        <a:solidFill>
                          <a:schemeClr val="bg1"/>
                        </a:solidFill>
                      </a:endParaRPr>
                    </a:p>
                  </a:txBody>
                  <a:tcPr/>
                </a:tc>
                <a:extLst>
                  <a:ext uri="{0D108BD9-81ED-4DB2-BD59-A6C34878D82A}">
                    <a16:rowId xmlns:a16="http://schemas.microsoft.com/office/drawing/2014/main" val="4029934176"/>
                  </a:ext>
                </a:extLst>
              </a:tr>
              <a:tr h="370840">
                <a:tc>
                  <a:txBody>
                    <a:bodyPr/>
                    <a:lstStyle/>
                    <a:p>
                      <a:r>
                        <a:rPr lang="en-US" sz="4800" dirty="0">
                          <a:solidFill>
                            <a:schemeClr val="bg1"/>
                          </a:solidFill>
                        </a:rPr>
                        <a:t>Unit of Landlord </a:t>
                      </a:r>
                      <a:endParaRPr lang="en-IN" sz="4800" dirty="0">
                        <a:solidFill>
                          <a:schemeClr val="bg1"/>
                        </a:solidFill>
                      </a:endParaRPr>
                    </a:p>
                  </a:txBody>
                  <a:tcPr/>
                </a:tc>
                <a:tc>
                  <a:txBody>
                    <a:bodyPr/>
                    <a:lstStyle/>
                    <a:p>
                      <a:pPr algn="ctr"/>
                      <a:r>
                        <a:rPr lang="en-US" sz="4800" dirty="0">
                          <a:solidFill>
                            <a:schemeClr val="bg1"/>
                          </a:solidFill>
                        </a:rPr>
                        <a:t>30</a:t>
                      </a:r>
                      <a:endParaRPr lang="en-IN" sz="4800" dirty="0">
                        <a:solidFill>
                          <a:schemeClr val="bg1"/>
                        </a:solidFill>
                      </a:endParaRPr>
                    </a:p>
                  </a:txBody>
                  <a:tcPr/>
                </a:tc>
                <a:extLst>
                  <a:ext uri="{0D108BD9-81ED-4DB2-BD59-A6C34878D82A}">
                    <a16:rowId xmlns:a16="http://schemas.microsoft.com/office/drawing/2014/main" val="2295257757"/>
                  </a:ext>
                </a:extLst>
              </a:tr>
              <a:tr h="370840">
                <a:tc>
                  <a:txBody>
                    <a:bodyPr/>
                    <a:lstStyle/>
                    <a:p>
                      <a:r>
                        <a:rPr lang="en-US" sz="4800" dirty="0">
                          <a:solidFill>
                            <a:schemeClr val="bg1"/>
                          </a:solidFill>
                        </a:rPr>
                        <a:t>Value of Land (approx.)</a:t>
                      </a:r>
                      <a:endParaRPr lang="en-IN" sz="4800" dirty="0">
                        <a:solidFill>
                          <a:schemeClr val="bg1"/>
                        </a:solidFill>
                      </a:endParaRPr>
                    </a:p>
                  </a:txBody>
                  <a:tcPr/>
                </a:tc>
                <a:tc>
                  <a:txBody>
                    <a:bodyPr/>
                    <a:lstStyle/>
                    <a:p>
                      <a:pPr algn="ctr"/>
                      <a:r>
                        <a:rPr lang="en-US" sz="4800" dirty="0">
                          <a:solidFill>
                            <a:schemeClr val="bg1"/>
                          </a:solidFill>
                        </a:rPr>
                        <a:t> 25 Cr. </a:t>
                      </a:r>
                      <a:endParaRPr lang="en-IN" sz="4800" dirty="0">
                        <a:solidFill>
                          <a:schemeClr val="bg1"/>
                        </a:solidFill>
                      </a:endParaRPr>
                    </a:p>
                  </a:txBody>
                  <a:tcPr/>
                </a:tc>
                <a:extLst>
                  <a:ext uri="{0D108BD9-81ED-4DB2-BD59-A6C34878D82A}">
                    <a16:rowId xmlns:a16="http://schemas.microsoft.com/office/drawing/2014/main" val="3846098274"/>
                  </a:ext>
                </a:extLst>
              </a:tr>
              <a:tr h="370840">
                <a:tc>
                  <a:txBody>
                    <a:bodyPr/>
                    <a:lstStyle/>
                    <a:p>
                      <a:r>
                        <a:rPr lang="en-US" sz="4800" dirty="0">
                          <a:solidFill>
                            <a:schemeClr val="bg1"/>
                          </a:solidFill>
                        </a:rPr>
                        <a:t>Value of a Unit </a:t>
                      </a:r>
                      <a:endParaRPr lang="en-IN" sz="4800" dirty="0">
                        <a:solidFill>
                          <a:schemeClr val="bg1"/>
                        </a:solidFill>
                      </a:endParaRPr>
                    </a:p>
                  </a:txBody>
                  <a:tcPr/>
                </a:tc>
                <a:tc>
                  <a:txBody>
                    <a:bodyPr/>
                    <a:lstStyle/>
                    <a:p>
                      <a:pPr algn="ctr"/>
                      <a:r>
                        <a:rPr lang="en-US" sz="4800" dirty="0">
                          <a:solidFill>
                            <a:schemeClr val="bg1"/>
                          </a:solidFill>
                        </a:rPr>
                        <a:t>1 Cr. </a:t>
                      </a:r>
                      <a:endParaRPr lang="en-IN" sz="4800" dirty="0">
                        <a:solidFill>
                          <a:schemeClr val="bg1"/>
                        </a:solidFill>
                      </a:endParaRPr>
                    </a:p>
                  </a:txBody>
                  <a:tcPr/>
                </a:tc>
                <a:extLst>
                  <a:ext uri="{0D108BD9-81ED-4DB2-BD59-A6C34878D82A}">
                    <a16:rowId xmlns:a16="http://schemas.microsoft.com/office/drawing/2014/main" val="2657267415"/>
                  </a:ext>
                </a:extLst>
              </a:tr>
            </a:tbl>
          </a:graphicData>
        </a:graphic>
      </p:graphicFrame>
      <p:sp>
        <p:nvSpPr>
          <p:cNvPr id="4" name="TextBox 3">
            <a:extLst>
              <a:ext uri="{FF2B5EF4-FFF2-40B4-BE49-F238E27FC236}">
                <a16:creationId xmlns:a16="http://schemas.microsoft.com/office/drawing/2014/main" id="{3313C867-1B12-0C02-3C7F-363B9A031C85}"/>
              </a:ext>
            </a:extLst>
          </p:cNvPr>
          <p:cNvSpPr txBox="1"/>
          <p:nvPr/>
        </p:nvSpPr>
        <p:spPr>
          <a:xfrm>
            <a:off x="791611" y="2235205"/>
            <a:ext cx="9762609" cy="707886"/>
          </a:xfrm>
          <a:prstGeom prst="rect">
            <a:avLst/>
          </a:prstGeom>
          <a:noFill/>
        </p:spPr>
        <p:txBody>
          <a:bodyPr wrap="none" rtlCol="0">
            <a:spAutoFit/>
          </a:bodyPr>
          <a:lstStyle/>
          <a:p>
            <a:r>
              <a:rPr lang="en-US" sz="4000" dirty="0">
                <a:solidFill>
                  <a:schemeClr val="bg1"/>
                </a:solidFill>
                <a:latin typeface="Verdana" panose="020B0604030504040204" pitchFamily="34" charset="0"/>
                <a:ea typeface="Verdana" panose="020B0604030504040204" pitchFamily="34" charset="0"/>
              </a:rPr>
              <a:t>Example : Area Sharing Agreement </a:t>
            </a:r>
            <a:endParaRPr lang="en-IN" sz="40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230243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Shape 179"/>
        <p:cNvGrpSpPr/>
        <p:nvPr/>
      </p:nvGrpSpPr>
      <p:grpSpPr>
        <a:xfrm>
          <a:off x="0" y="0"/>
          <a:ext cx="0" cy="0"/>
          <a:chOff x="0" y="0"/>
          <a:chExt cx="0" cy="0"/>
        </a:xfrm>
      </p:grpSpPr>
      <p:sp>
        <p:nvSpPr>
          <p:cNvPr id="3" name="Rectangle 2">
            <a:extLst>
              <a:ext uri="{FF2B5EF4-FFF2-40B4-BE49-F238E27FC236}">
                <a16:creationId xmlns:a16="http://schemas.microsoft.com/office/drawing/2014/main" id="{915808FB-F6D9-0158-A8E3-0164C04DB73E}"/>
              </a:ext>
            </a:extLst>
          </p:cNvPr>
          <p:cNvSpPr/>
          <p:nvPr/>
        </p:nvSpPr>
        <p:spPr>
          <a:xfrm>
            <a:off x="-406400" y="-21475"/>
            <a:ext cx="18694400" cy="10287000"/>
          </a:xfrm>
          <a:prstGeom prst="rect">
            <a:avLst/>
          </a:prstGeom>
          <a:solidFill>
            <a:srgbClr val="002060">
              <a:alpha val="8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dirty="0">
              <a:latin typeface="Abadi" panose="020B0604020104020204" pitchFamily="34" charset="0"/>
            </a:endParaRPr>
          </a:p>
        </p:txBody>
      </p:sp>
      <p:sp>
        <p:nvSpPr>
          <p:cNvPr id="181" name="Google Shape;181;p28"/>
          <p:cNvSpPr txBox="1">
            <a:spLocks noGrp="1"/>
          </p:cNvSpPr>
          <p:nvPr>
            <p:ph type="subTitle" idx="1"/>
          </p:nvPr>
        </p:nvSpPr>
        <p:spPr>
          <a:xfrm>
            <a:off x="406400" y="2400300"/>
            <a:ext cx="17068800" cy="6055700"/>
          </a:xfrm>
          <a:prstGeom prst="rect">
            <a:avLst/>
          </a:prstGeom>
        </p:spPr>
        <p:txBody>
          <a:bodyPr spcFirstLastPara="1" vert="horz" wrap="square" lIns="182850" tIns="182850" rIns="182850" bIns="182850" rtlCol="0" anchor="ctr" anchorCtr="0">
            <a:noAutofit/>
          </a:bodyPr>
          <a:lstStyle/>
          <a:p>
            <a:pPr marL="571500" indent="-571500" algn="just">
              <a:spcBef>
                <a:spcPts val="1200"/>
              </a:spcBef>
              <a:buClr>
                <a:schemeClr val="bg1"/>
              </a:buClr>
              <a:buSzPts val="1100"/>
              <a:buFont typeface="Wingdings" panose="05000000000000000000" pitchFamily="2" charset="2"/>
              <a:buChar char="§"/>
            </a:pPr>
            <a:r>
              <a:rPr lang="en-US" sz="4000" b="1" dirty="0">
                <a:solidFill>
                  <a:schemeClr val="lt1"/>
                </a:solidFill>
                <a:latin typeface="Verdana" panose="020B0604030504040204" pitchFamily="34" charset="0"/>
                <a:ea typeface="Verdana" panose="020B0604030504040204" pitchFamily="34" charset="0"/>
                <a:cs typeface="Montserrat"/>
                <a:sym typeface="Montserrat"/>
              </a:rPr>
              <a:t>Para 1A of the Notification No. 12/2017-CTR</a:t>
            </a:r>
          </a:p>
          <a:p>
            <a:pPr marL="571500" indent="-571500" algn="just">
              <a:spcBef>
                <a:spcPts val="1200"/>
              </a:spcBef>
              <a:buClr>
                <a:schemeClr val="bg1"/>
              </a:buClr>
              <a:buSzPts val="1100"/>
              <a:buFont typeface="Wingdings" panose="05000000000000000000" pitchFamily="2" charset="2"/>
              <a:buChar char="§"/>
            </a:pPr>
            <a:r>
              <a:rPr lang="en-US" sz="4000" dirty="0">
                <a:solidFill>
                  <a:schemeClr val="lt1"/>
                </a:solidFill>
                <a:latin typeface="Montserrat"/>
                <a:ea typeface="Montserrat"/>
                <a:cs typeface="Montserrat"/>
                <a:sym typeface="Montserrat"/>
              </a:rPr>
              <a:t>“</a:t>
            </a:r>
            <a:r>
              <a:rPr lang="en-US" sz="4000" i="1" dirty="0">
                <a:solidFill>
                  <a:schemeClr val="lt1"/>
                </a:solidFill>
                <a:latin typeface="Montserrat"/>
                <a:ea typeface="Montserrat"/>
                <a:cs typeface="Montserrat"/>
                <a:sym typeface="Montserrat"/>
              </a:rPr>
              <a:t>1A. Value of supply of service by way of transfer of development rights or FSI by a person to the promoter against consideration in the form of residential or commercial apartments shall be </a:t>
            </a:r>
            <a:r>
              <a:rPr lang="en-US" sz="4000" b="1" i="1" u="sng" dirty="0">
                <a:solidFill>
                  <a:schemeClr val="lt1"/>
                </a:solidFill>
                <a:latin typeface="Montserrat"/>
                <a:ea typeface="Montserrat"/>
                <a:cs typeface="Montserrat"/>
                <a:sym typeface="Montserrat"/>
              </a:rPr>
              <a:t>deemed to be equal to the value of similar apartments charged by the promoter </a:t>
            </a:r>
            <a:r>
              <a:rPr lang="en-US" sz="4000" i="1" dirty="0">
                <a:solidFill>
                  <a:schemeClr val="lt1"/>
                </a:solidFill>
                <a:latin typeface="Montserrat"/>
                <a:ea typeface="Montserrat"/>
                <a:cs typeface="Montserrat"/>
                <a:sym typeface="Montserrat"/>
              </a:rPr>
              <a:t>from the independent buyers nearest to the date on which such development rights or FSI is transferred to the promoter.”</a:t>
            </a:r>
          </a:p>
          <a:p>
            <a:pPr marL="571500" indent="-571500" algn="just">
              <a:lnSpc>
                <a:spcPct val="150000"/>
              </a:lnSpc>
              <a:spcBef>
                <a:spcPts val="1200"/>
              </a:spcBef>
              <a:buClr>
                <a:schemeClr val="bg1"/>
              </a:buClr>
              <a:buSzPts val="1100"/>
              <a:buFont typeface="Wingdings" panose="05000000000000000000" pitchFamily="2" charset="2"/>
              <a:buChar char="§"/>
            </a:pPr>
            <a:endParaRPr lang="en-US" sz="4000" b="1"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endParaRPr>
          </a:p>
        </p:txBody>
      </p:sp>
      <p:sp>
        <p:nvSpPr>
          <p:cNvPr id="182" name="Google Shape;182;p28"/>
          <p:cNvSpPr txBox="1">
            <a:spLocks noGrp="1"/>
          </p:cNvSpPr>
          <p:nvPr>
            <p:ph type="body" idx="4294967295"/>
          </p:nvPr>
        </p:nvSpPr>
        <p:spPr>
          <a:xfrm>
            <a:off x="624114" y="684902"/>
            <a:ext cx="15588344" cy="1905000"/>
          </a:xfrm>
          <a:prstGeom prst="rect">
            <a:avLst/>
          </a:prstGeom>
        </p:spPr>
        <p:txBody>
          <a:bodyPr spcFirstLastPara="1" vert="horz" wrap="square" lIns="182850" tIns="182850" rIns="182850" bIns="182850" rtlCol="0" anchor="t" anchorCtr="0">
            <a:noAutofit/>
          </a:bodyPr>
          <a:lstStyle/>
          <a:p>
            <a:pPr marL="0" indent="0">
              <a:spcBef>
                <a:spcPts val="0"/>
              </a:spcBef>
              <a:buNone/>
            </a:pPr>
            <a:r>
              <a:rPr lang="en-IN" sz="4800" dirty="0">
                <a:solidFill>
                  <a:srgbClr val="90CCFA"/>
                </a:solidFill>
                <a:latin typeface="Montserrat ExtraBold"/>
                <a:ea typeface="Montserrat ExtraBold"/>
                <a:cs typeface="Montserrat ExtraBold"/>
                <a:sym typeface="Montserrat ExtraBold"/>
              </a:rPr>
              <a:t>Valuation of Development Rights  </a:t>
            </a:r>
          </a:p>
          <a:p>
            <a:pPr marL="0" indent="0">
              <a:spcBef>
                <a:spcPts val="0"/>
              </a:spcBef>
              <a:buNone/>
            </a:pPr>
            <a:r>
              <a:rPr lang="es" sz="4800" dirty="0">
                <a:solidFill>
                  <a:srgbClr val="90CCFA"/>
                </a:solidFill>
                <a:latin typeface="Montserrat ExtraBold"/>
                <a:ea typeface="Montserrat ExtraBold"/>
                <a:cs typeface="Montserrat ExtraBold"/>
                <a:sym typeface="Montserrat ExtraBold"/>
              </a:rPr>
              <a:t> </a:t>
            </a:r>
            <a:endParaRPr sz="4800" dirty="0">
              <a:solidFill>
                <a:srgbClr val="90CCFA"/>
              </a:solidFill>
              <a:highlight>
                <a:srgbClr val="FFFFFF"/>
              </a:highlight>
              <a:latin typeface="Montserrat ExtraBold"/>
              <a:ea typeface="Montserrat ExtraBold"/>
              <a:cs typeface="Montserrat ExtraBold"/>
              <a:sym typeface="Montserrat ExtraBold"/>
            </a:endParaRPr>
          </a:p>
        </p:txBody>
      </p:sp>
    </p:spTree>
    <p:extLst>
      <p:ext uri="{BB962C8B-B14F-4D97-AF65-F5344CB8AC3E}">
        <p14:creationId xmlns:p14="http://schemas.microsoft.com/office/powerpoint/2010/main" val="12913028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Shape 179"/>
        <p:cNvGrpSpPr/>
        <p:nvPr/>
      </p:nvGrpSpPr>
      <p:grpSpPr>
        <a:xfrm>
          <a:off x="0" y="0"/>
          <a:ext cx="0" cy="0"/>
          <a:chOff x="0" y="0"/>
          <a:chExt cx="0" cy="0"/>
        </a:xfrm>
      </p:grpSpPr>
      <p:sp>
        <p:nvSpPr>
          <p:cNvPr id="3" name="Rectangle 2">
            <a:extLst>
              <a:ext uri="{FF2B5EF4-FFF2-40B4-BE49-F238E27FC236}">
                <a16:creationId xmlns:a16="http://schemas.microsoft.com/office/drawing/2014/main" id="{915808FB-F6D9-0158-A8E3-0164C04DB73E}"/>
              </a:ext>
            </a:extLst>
          </p:cNvPr>
          <p:cNvSpPr/>
          <p:nvPr/>
        </p:nvSpPr>
        <p:spPr>
          <a:xfrm>
            <a:off x="-406400" y="-21475"/>
            <a:ext cx="18694400" cy="10287000"/>
          </a:xfrm>
          <a:prstGeom prst="rect">
            <a:avLst/>
          </a:prstGeom>
          <a:solidFill>
            <a:srgbClr val="002060">
              <a:alpha val="8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dirty="0">
              <a:latin typeface="Abadi" panose="020B0604020104020204" pitchFamily="34" charset="0"/>
            </a:endParaRPr>
          </a:p>
        </p:txBody>
      </p:sp>
      <p:sp>
        <p:nvSpPr>
          <p:cNvPr id="181" name="Google Shape;181;p28"/>
          <p:cNvSpPr txBox="1">
            <a:spLocks noGrp="1"/>
          </p:cNvSpPr>
          <p:nvPr>
            <p:ph type="subTitle" idx="1"/>
          </p:nvPr>
        </p:nvSpPr>
        <p:spPr>
          <a:xfrm>
            <a:off x="406400" y="3296279"/>
            <a:ext cx="17068800" cy="6055700"/>
          </a:xfrm>
          <a:prstGeom prst="rect">
            <a:avLst/>
          </a:prstGeom>
        </p:spPr>
        <p:txBody>
          <a:bodyPr spcFirstLastPara="1" vert="horz" wrap="square" lIns="182850" tIns="182850" rIns="182850" bIns="182850" rtlCol="0" anchor="ctr" anchorCtr="0">
            <a:noAutofit/>
          </a:bodyPr>
          <a:lstStyle/>
          <a:p>
            <a:pPr marL="571500" indent="-571500" algn="just">
              <a:spcBef>
                <a:spcPts val="1200"/>
              </a:spcBef>
              <a:buClr>
                <a:schemeClr val="bg1"/>
              </a:buClr>
              <a:buSzPts val="1100"/>
              <a:buFont typeface="Wingdings" panose="05000000000000000000" pitchFamily="2" charset="2"/>
              <a:buChar char="§"/>
            </a:pPr>
            <a:r>
              <a:rPr lang="en-US" sz="4000" b="1" dirty="0">
                <a:solidFill>
                  <a:schemeClr val="lt1"/>
                </a:solidFill>
                <a:latin typeface="Verdana" panose="020B0604030504040204" pitchFamily="34" charset="0"/>
                <a:ea typeface="Verdana" panose="020B0604030504040204" pitchFamily="34" charset="0"/>
                <a:cs typeface="Montserrat"/>
                <a:sym typeface="Montserrat"/>
              </a:rPr>
              <a:t>Para 1A of the Notification No. 12/2017-CTR</a:t>
            </a:r>
          </a:p>
          <a:p>
            <a:pPr marL="571500" indent="-571500" algn="just">
              <a:spcBef>
                <a:spcPts val="1200"/>
              </a:spcBef>
              <a:buClr>
                <a:schemeClr val="bg1"/>
              </a:buClr>
              <a:buSzPts val="1100"/>
              <a:buFont typeface="Wingdings" panose="05000000000000000000" pitchFamily="2" charset="2"/>
              <a:buChar char="§"/>
            </a:pPr>
            <a:r>
              <a:rPr lang="en-US" sz="4000" dirty="0">
                <a:solidFill>
                  <a:schemeClr val="lt1"/>
                </a:solidFill>
                <a:latin typeface="Montserrat"/>
                <a:ea typeface="Montserrat"/>
                <a:cs typeface="Montserrat"/>
                <a:sym typeface="Montserrat"/>
              </a:rPr>
              <a:t>Value of the Development Rights = Value of similar apartments given to independent buyer nearest to the date of transfer of DR. </a:t>
            </a:r>
          </a:p>
          <a:p>
            <a:pPr marL="571500" indent="-571500" algn="just">
              <a:spcBef>
                <a:spcPts val="1200"/>
              </a:spcBef>
              <a:buClr>
                <a:schemeClr val="bg1"/>
              </a:buClr>
              <a:buSzPts val="1100"/>
              <a:buFont typeface="Wingdings" panose="05000000000000000000" pitchFamily="2" charset="2"/>
              <a:buChar char="§"/>
            </a:pPr>
            <a:endParaRPr lang="en-US" sz="4000" dirty="0">
              <a:solidFill>
                <a:schemeClr val="lt1"/>
              </a:solidFill>
              <a:latin typeface="Montserrat"/>
              <a:ea typeface="Montserrat"/>
              <a:cs typeface="Montserrat"/>
              <a:sym typeface="Montserrat"/>
            </a:endParaRPr>
          </a:p>
          <a:p>
            <a:pPr marL="571500" indent="-571500" algn="just">
              <a:spcBef>
                <a:spcPts val="1200"/>
              </a:spcBef>
              <a:buClr>
                <a:schemeClr val="bg1"/>
              </a:buClr>
              <a:buSzPts val="1100"/>
              <a:buFont typeface="Wingdings" panose="05000000000000000000" pitchFamily="2" charset="2"/>
              <a:buChar char="§"/>
            </a:pPr>
            <a:r>
              <a:rPr lang="en-US" sz="4000" dirty="0">
                <a:solidFill>
                  <a:schemeClr val="lt1"/>
                </a:solidFill>
                <a:latin typeface="Montserrat"/>
                <a:ea typeface="Montserrat"/>
                <a:cs typeface="Montserrat"/>
                <a:sym typeface="Montserrat"/>
              </a:rPr>
              <a:t>Value of DR = 30 Cr. </a:t>
            </a:r>
          </a:p>
          <a:p>
            <a:pPr marL="571500" indent="-571500" algn="just">
              <a:spcBef>
                <a:spcPts val="1200"/>
              </a:spcBef>
              <a:buClr>
                <a:schemeClr val="bg1"/>
              </a:buClr>
              <a:buSzPts val="1100"/>
              <a:buFont typeface="Wingdings" panose="05000000000000000000" pitchFamily="2" charset="2"/>
              <a:buChar char="§"/>
            </a:pPr>
            <a:endParaRPr lang="en-US" sz="4000" dirty="0">
              <a:solidFill>
                <a:schemeClr val="lt1"/>
              </a:solidFill>
              <a:latin typeface="Montserrat"/>
              <a:ea typeface="Montserrat"/>
              <a:cs typeface="Montserrat"/>
              <a:sym typeface="Montserrat"/>
            </a:endParaRPr>
          </a:p>
          <a:p>
            <a:pPr marL="571500" indent="-571500" algn="just">
              <a:spcBef>
                <a:spcPts val="1200"/>
              </a:spcBef>
              <a:buClr>
                <a:schemeClr val="bg1"/>
              </a:buClr>
              <a:buSzPts val="1100"/>
              <a:buFont typeface="Wingdings" panose="05000000000000000000" pitchFamily="2" charset="2"/>
              <a:buChar char="§"/>
            </a:pPr>
            <a:r>
              <a:rPr lang="en-US" sz="4000" dirty="0">
                <a:solidFill>
                  <a:schemeClr val="lt1"/>
                </a:solidFill>
                <a:latin typeface="Montserrat"/>
                <a:ea typeface="Montserrat"/>
                <a:cs typeface="Montserrat"/>
                <a:sym typeface="Montserrat"/>
              </a:rPr>
              <a:t>GST @ 18% on 30 Cr. </a:t>
            </a:r>
          </a:p>
          <a:p>
            <a:pPr marL="571500" indent="-571500" algn="just">
              <a:spcBef>
                <a:spcPts val="1200"/>
              </a:spcBef>
              <a:buClr>
                <a:schemeClr val="bg1"/>
              </a:buClr>
              <a:buSzPts val="1100"/>
              <a:buFont typeface="Wingdings" panose="05000000000000000000" pitchFamily="2" charset="2"/>
              <a:buChar char="§"/>
            </a:pPr>
            <a:endParaRPr lang="en-US" sz="4000" dirty="0">
              <a:solidFill>
                <a:schemeClr val="lt1"/>
              </a:solidFill>
              <a:latin typeface="Montserrat"/>
              <a:ea typeface="Montserrat"/>
              <a:cs typeface="Montserrat"/>
              <a:sym typeface="Montserrat"/>
            </a:endParaRPr>
          </a:p>
          <a:p>
            <a:pPr marL="571500" indent="-571500" algn="just">
              <a:spcBef>
                <a:spcPts val="1200"/>
              </a:spcBef>
              <a:buClr>
                <a:schemeClr val="bg1"/>
              </a:buClr>
              <a:buSzPts val="1100"/>
              <a:buFont typeface="Wingdings" panose="05000000000000000000" pitchFamily="2" charset="2"/>
              <a:buChar char="§"/>
            </a:pPr>
            <a:endParaRPr lang="en-US" sz="4000" dirty="0">
              <a:solidFill>
                <a:schemeClr val="lt1"/>
              </a:solidFill>
              <a:latin typeface="Montserrat"/>
              <a:ea typeface="Montserrat"/>
              <a:cs typeface="Montserrat"/>
              <a:sym typeface="Montserrat"/>
            </a:endParaRPr>
          </a:p>
          <a:p>
            <a:pPr marL="571500" indent="-571500" algn="just">
              <a:lnSpc>
                <a:spcPct val="150000"/>
              </a:lnSpc>
              <a:spcBef>
                <a:spcPts val="1200"/>
              </a:spcBef>
              <a:buClr>
                <a:schemeClr val="bg1"/>
              </a:buClr>
              <a:buSzPts val="1100"/>
              <a:buFont typeface="Wingdings" panose="05000000000000000000" pitchFamily="2" charset="2"/>
              <a:buChar char="§"/>
            </a:pPr>
            <a:endParaRPr lang="en-US" sz="4000" b="1"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endParaRPr>
          </a:p>
        </p:txBody>
      </p:sp>
      <p:sp>
        <p:nvSpPr>
          <p:cNvPr id="182" name="Google Shape;182;p28"/>
          <p:cNvSpPr txBox="1">
            <a:spLocks noGrp="1"/>
          </p:cNvSpPr>
          <p:nvPr>
            <p:ph type="body" idx="4294967295"/>
          </p:nvPr>
        </p:nvSpPr>
        <p:spPr>
          <a:xfrm>
            <a:off x="624114" y="684902"/>
            <a:ext cx="15588344" cy="1905000"/>
          </a:xfrm>
          <a:prstGeom prst="rect">
            <a:avLst/>
          </a:prstGeom>
        </p:spPr>
        <p:txBody>
          <a:bodyPr spcFirstLastPara="1" vert="horz" wrap="square" lIns="182850" tIns="182850" rIns="182850" bIns="182850" rtlCol="0" anchor="t" anchorCtr="0">
            <a:noAutofit/>
          </a:bodyPr>
          <a:lstStyle/>
          <a:p>
            <a:pPr marL="0" indent="0">
              <a:spcBef>
                <a:spcPts val="0"/>
              </a:spcBef>
              <a:buNone/>
            </a:pPr>
            <a:r>
              <a:rPr lang="en-IN" sz="4800" dirty="0">
                <a:solidFill>
                  <a:srgbClr val="90CCFA"/>
                </a:solidFill>
                <a:latin typeface="Montserrat ExtraBold"/>
                <a:ea typeface="Montserrat ExtraBold"/>
                <a:cs typeface="Montserrat ExtraBold"/>
                <a:sym typeface="Montserrat ExtraBold"/>
              </a:rPr>
              <a:t>Valuation of Development Rights  </a:t>
            </a:r>
          </a:p>
          <a:p>
            <a:pPr marL="0" indent="0">
              <a:spcBef>
                <a:spcPts val="0"/>
              </a:spcBef>
              <a:buNone/>
            </a:pPr>
            <a:r>
              <a:rPr lang="es" sz="4800" dirty="0">
                <a:solidFill>
                  <a:srgbClr val="90CCFA"/>
                </a:solidFill>
                <a:latin typeface="Montserrat ExtraBold"/>
                <a:ea typeface="Montserrat ExtraBold"/>
                <a:cs typeface="Montserrat ExtraBold"/>
                <a:sym typeface="Montserrat ExtraBold"/>
              </a:rPr>
              <a:t> </a:t>
            </a:r>
            <a:endParaRPr sz="4800" dirty="0">
              <a:solidFill>
                <a:srgbClr val="90CCFA"/>
              </a:solidFill>
              <a:highlight>
                <a:srgbClr val="FFFFFF"/>
              </a:highlight>
              <a:latin typeface="Montserrat ExtraBold"/>
              <a:ea typeface="Montserrat ExtraBold"/>
              <a:cs typeface="Montserrat ExtraBold"/>
              <a:sym typeface="Montserrat ExtraBold"/>
            </a:endParaRPr>
          </a:p>
        </p:txBody>
      </p:sp>
    </p:spTree>
    <p:extLst>
      <p:ext uri="{BB962C8B-B14F-4D97-AF65-F5344CB8AC3E}">
        <p14:creationId xmlns:p14="http://schemas.microsoft.com/office/powerpoint/2010/main" val="254655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50"/>
          <p:cNvSpPr txBox="1">
            <a:spLocks noGrp="1"/>
          </p:cNvSpPr>
          <p:nvPr>
            <p:ph type="title"/>
          </p:nvPr>
        </p:nvSpPr>
        <p:spPr>
          <a:xfrm>
            <a:off x="1452199" y="-1546600"/>
            <a:ext cx="8558978" cy="4341600"/>
          </a:xfrm>
          <a:prstGeom prst="rect">
            <a:avLst/>
          </a:prstGeom>
        </p:spPr>
        <p:txBody>
          <a:bodyPr spcFirstLastPara="1" vert="horz" wrap="square" lIns="182850" tIns="182850" rIns="182850" bIns="182850" rtlCol="0" anchor="b" anchorCtr="0">
            <a:noAutofit/>
          </a:bodyPr>
          <a:lstStyle/>
          <a:p>
            <a:pPr algn="l"/>
            <a:r>
              <a:rPr lang="es" dirty="0">
                <a:solidFill>
                  <a:srgbClr val="90CCFA"/>
                </a:solidFill>
              </a:rPr>
              <a:t>Input Tax Credit </a:t>
            </a:r>
            <a:br>
              <a:rPr lang="es" dirty="0">
                <a:solidFill>
                  <a:srgbClr val="90CCFA"/>
                </a:solidFill>
              </a:rPr>
            </a:br>
            <a:r>
              <a:rPr lang="es" dirty="0">
                <a:solidFill>
                  <a:srgbClr val="252525"/>
                </a:solidFill>
              </a:rPr>
              <a:t>Types </a:t>
            </a:r>
            <a:endParaRPr dirty="0">
              <a:solidFill>
                <a:srgbClr val="252525"/>
              </a:solidFill>
            </a:endParaRPr>
          </a:p>
        </p:txBody>
      </p:sp>
      <p:sp>
        <p:nvSpPr>
          <p:cNvPr id="540" name="Google Shape;540;p50"/>
          <p:cNvSpPr/>
          <p:nvPr/>
        </p:nvSpPr>
        <p:spPr>
          <a:xfrm rot="-5400000">
            <a:off x="3362250" y="6043850"/>
            <a:ext cx="5930400" cy="184800"/>
          </a:xfrm>
          <a:prstGeom prst="rect">
            <a:avLst/>
          </a:prstGeom>
          <a:solidFill>
            <a:srgbClr val="0043C1"/>
          </a:solidFill>
          <a:ln>
            <a:noFill/>
          </a:ln>
        </p:spPr>
        <p:txBody>
          <a:bodyPr spcFirstLastPara="1" wrap="square" lIns="182850" tIns="182850" rIns="182850" bIns="182850" anchor="ctr" anchorCtr="0">
            <a:noAutofit/>
          </a:bodyPr>
          <a:lstStyle/>
          <a:p>
            <a:endParaRPr sz="3600"/>
          </a:p>
        </p:txBody>
      </p:sp>
      <p:sp>
        <p:nvSpPr>
          <p:cNvPr id="541" name="Google Shape;541;p50"/>
          <p:cNvSpPr/>
          <p:nvPr/>
        </p:nvSpPr>
        <p:spPr>
          <a:xfrm rot="-5400000">
            <a:off x="8603100" y="6043850"/>
            <a:ext cx="5930400" cy="184800"/>
          </a:xfrm>
          <a:prstGeom prst="rect">
            <a:avLst/>
          </a:prstGeom>
          <a:solidFill>
            <a:srgbClr val="0043C1"/>
          </a:solidFill>
          <a:ln>
            <a:noFill/>
          </a:ln>
        </p:spPr>
        <p:txBody>
          <a:bodyPr spcFirstLastPara="1" wrap="square" lIns="182850" tIns="182850" rIns="182850" bIns="182850" anchor="ctr" anchorCtr="0">
            <a:noAutofit/>
          </a:bodyPr>
          <a:lstStyle/>
          <a:p>
            <a:endParaRPr sz="3600"/>
          </a:p>
        </p:txBody>
      </p:sp>
      <p:sp>
        <p:nvSpPr>
          <p:cNvPr id="542" name="Google Shape;542;p50"/>
          <p:cNvSpPr/>
          <p:nvPr/>
        </p:nvSpPr>
        <p:spPr>
          <a:xfrm rot="-5400000">
            <a:off x="13843950" y="6043850"/>
            <a:ext cx="5930400" cy="184800"/>
          </a:xfrm>
          <a:prstGeom prst="rect">
            <a:avLst/>
          </a:prstGeom>
          <a:solidFill>
            <a:srgbClr val="0043C1"/>
          </a:solidFill>
          <a:ln>
            <a:noFill/>
          </a:ln>
        </p:spPr>
        <p:txBody>
          <a:bodyPr spcFirstLastPara="1" wrap="square" lIns="182850" tIns="182850" rIns="182850" bIns="182850" anchor="ctr" anchorCtr="0">
            <a:noAutofit/>
          </a:bodyPr>
          <a:lstStyle/>
          <a:p>
            <a:endParaRPr sz="3600"/>
          </a:p>
        </p:txBody>
      </p:sp>
      <p:sp>
        <p:nvSpPr>
          <p:cNvPr id="544" name="Google Shape;544;p50"/>
          <p:cNvSpPr txBox="1">
            <a:spLocks noGrp="1"/>
          </p:cNvSpPr>
          <p:nvPr>
            <p:ph type="subTitle" idx="1"/>
          </p:nvPr>
        </p:nvSpPr>
        <p:spPr>
          <a:xfrm>
            <a:off x="1401300" y="3171046"/>
            <a:ext cx="4557000" cy="1473000"/>
          </a:xfrm>
          <a:prstGeom prst="rect">
            <a:avLst/>
          </a:prstGeom>
        </p:spPr>
        <p:txBody>
          <a:bodyPr spcFirstLastPara="1" vert="horz" wrap="square" lIns="182850" tIns="182850" rIns="182850" bIns="182850" rtlCol="0" anchor="b" anchorCtr="0">
            <a:noAutofit/>
          </a:bodyPr>
          <a:lstStyle/>
          <a:p>
            <a:pPr marL="0" indent="0"/>
            <a:r>
              <a:rPr lang="es" dirty="0"/>
              <a:t>ELIGIBILITY</a:t>
            </a:r>
            <a:endParaRPr dirty="0"/>
          </a:p>
        </p:txBody>
      </p:sp>
      <p:sp>
        <p:nvSpPr>
          <p:cNvPr id="545" name="Google Shape;545;p50"/>
          <p:cNvSpPr txBox="1">
            <a:spLocks noGrp="1"/>
          </p:cNvSpPr>
          <p:nvPr>
            <p:ph type="subTitle" idx="2"/>
          </p:nvPr>
        </p:nvSpPr>
        <p:spPr>
          <a:xfrm>
            <a:off x="1401300" y="4636248"/>
            <a:ext cx="4557000" cy="1473000"/>
          </a:xfrm>
          <a:prstGeom prst="rect">
            <a:avLst/>
          </a:prstGeom>
        </p:spPr>
        <p:txBody>
          <a:bodyPr spcFirstLastPara="1" vert="horz" wrap="square" lIns="182850" tIns="182850" rIns="182850" bIns="182850" rtlCol="0" anchor="t" anchorCtr="0">
            <a:noAutofit/>
          </a:bodyPr>
          <a:lstStyle/>
          <a:p>
            <a:pPr marL="0" indent="0">
              <a:buClr>
                <a:schemeClr val="dk1"/>
              </a:buClr>
              <a:buSzPts val="1100"/>
            </a:pPr>
            <a:r>
              <a:rPr lang="en-IN" dirty="0"/>
              <a:t>No ITC                         </a:t>
            </a:r>
          </a:p>
          <a:p>
            <a:pPr marL="0" indent="0">
              <a:buClr>
                <a:schemeClr val="dk1"/>
              </a:buClr>
              <a:buSzPts val="1100"/>
            </a:pPr>
            <a:r>
              <a:rPr lang="en-IN" dirty="0"/>
              <a:t>  (except for Non RREP)</a:t>
            </a:r>
            <a:endParaRPr dirty="0"/>
          </a:p>
          <a:p>
            <a:pPr marL="0" indent="0">
              <a:buClr>
                <a:schemeClr val="dk1"/>
              </a:buClr>
              <a:buSzPts val="1100"/>
            </a:pPr>
            <a:endParaRPr dirty="0"/>
          </a:p>
          <a:p>
            <a:pPr marL="0" indent="0"/>
            <a:endParaRPr dirty="0"/>
          </a:p>
        </p:txBody>
      </p:sp>
      <p:sp>
        <p:nvSpPr>
          <p:cNvPr id="546" name="Google Shape;546;p50"/>
          <p:cNvSpPr txBox="1">
            <a:spLocks noGrp="1"/>
          </p:cNvSpPr>
          <p:nvPr>
            <p:ph type="subTitle" idx="4"/>
          </p:nvPr>
        </p:nvSpPr>
        <p:spPr>
          <a:xfrm>
            <a:off x="6660300" y="4636248"/>
            <a:ext cx="4557000" cy="1473000"/>
          </a:xfrm>
          <a:prstGeom prst="rect">
            <a:avLst/>
          </a:prstGeom>
        </p:spPr>
        <p:txBody>
          <a:bodyPr spcFirstLastPara="1" vert="horz" wrap="square" lIns="182850" tIns="182850" rIns="182850" bIns="182850" rtlCol="0" anchor="t" anchorCtr="0">
            <a:noAutofit/>
          </a:bodyPr>
          <a:lstStyle/>
          <a:p>
            <a:pPr marL="0" indent="0">
              <a:buClr>
                <a:schemeClr val="dk1"/>
              </a:buClr>
              <a:buSzPts val="1100"/>
            </a:pPr>
            <a:r>
              <a:rPr lang="en-IN" dirty="0"/>
              <a:t>Area based reversal for units booked after CC             </a:t>
            </a:r>
          </a:p>
          <a:p>
            <a:pPr marL="0" indent="0">
              <a:buClr>
                <a:schemeClr val="dk1"/>
              </a:buClr>
              <a:buSzPts val="1100"/>
            </a:pPr>
            <a:r>
              <a:rPr lang="en-IN" dirty="0"/>
              <a:t>  Mainly will be applicable to Commercial Scheme (Non RREP) </a:t>
            </a:r>
            <a:endParaRPr dirty="0"/>
          </a:p>
        </p:txBody>
      </p:sp>
      <p:sp>
        <p:nvSpPr>
          <p:cNvPr id="547" name="Google Shape;547;p50"/>
          <p:cNvSpPr txBox="1">
            <a:spLocks noGrp="1"/>
          </p:cNvSpPr>
          <p:nvPr>
            <p:ph type="subTitle" idx="5"/>
          </p:nvPr>
        </p:nvSpPr>
        <p:spPr>
          <a:xfrm>
            <a:off x="11919300" y="3171046"/>
            <a:ext cx="4557000" cy="1473000"/>
          </a:xfrm>
          <a:prstGeom prst="rect">
            <a:avLst/>
          </a:prstGeom>
        </p:spPr>
        <p:txBody>
          <a:bodyPr spcFirstLastPara="1" vert="horz" wrap="square" lIns="182850" tIns="182850" rIns="182850" bIns="182850" rtlCol="0" anchor="b" anchorCtr="0">
            <a:noAutofit/>
          </a:bodyPr>
          <a:lstStyle/>
          <a:p>
            <a:pPr marL="0" indent="0"/>
            <a:r>
              <a:rPr lang="en-IN" dirty="0"/>
              <a:t>TRANSITIONAL</a:t>
            </a:r>
            <a:endParaRPr dirty="0"/>
          </a:p>
        </p:txBody>
      </p:sp>
      <p:sp>
        <p:nvSpPr>
          <p:cNvPr id="548" name="Google Shape;548;p50"/>
          <p:cNvSpPr txBox="1">
            <a:spLocks noGrp="1"/>
          </p:cNvSpPr>
          <p:nvPr>
            <p:ph type="subTitle" idx="6"/>
          </p:nvPr>
        </p:nvSpPr>
        <p:spPr>
          <a:xfrm>
            <a:off x="11919300" y="4636248"/>
            <a:ext cx="4557000" cy="1473000"/>
          </a:xfrm>
          <a:prstGeom prst="rect">
            <a:avLst/>
          </a:prstGeom>
        </p:spPr>
        <p:txBody>
          <a:bodyPr spcFirstLastPara="1" vert="horz" wrap="square" lIns="182850" tIns="182850" rIns="182850" bIns="182850" rtlCol="0" anchor="t" anchorCtr="0">
            <a:noAutofit/>
          </a:bodyPr>
          <a:lstStyle/>
          <a:p>
            <a:pPr marL="0" indent="0">
              <a:buClr>
                <a:schemeClr val="dk1"/>
              </a:buClr>
              <a:buSzPts val="1100"/>
            </a:pPr>
            <a:r>
              <a:rPr lang="en-IN" dirty="0"/>
              <a:t>If shifted from old to new, reverse ITC based on Annexure I to Notification 11/2012-CTR</a:t>
            </a:r>
          </a:p>
          <a:p>
            <a:pPr marL="0" indent="0">
              <a:buClr>
                <a:schemeClr val="dk1"/>
              </a:buClr>
              <a:buSzPts val="1100"/>
            </a:pPr>
            <a:endParaRPr lang="en-IN" dirty="0"/>
          </a:p>
          <a:p>
            <a:pPr marL="0" indent="0">
              <a:buClr>
                <a:schemeClr val="dk1"/>
              </a:buClr>
              <a:buSzPts val="1100"/>
            </a:pPr>
            <a:r>
              <a:rPr lang="en-IN" dirty="0"/>
              <a:t>Reversal for ITC availed before 01/4/2019 also </a:t>
            </a:r>
            <a:endParaRPr dirty="0"/>
          </a:p>
          <a:p>
            <a:pPr marL="0" indent="0">
              <a:buClr>
                <a:schemeClr val="dk1"/>
              </a:buClr>
              <a:buSzPts val="1100"/>
            </a:pPr>
            <a:endParaRPr dirty="0"/>
          </a:p>
          <a:p>
            <a:pPr marL="0" indent="0"/>
            <a:endParaRPr dirty="0"/>
          </a:p>
        </p:txBody>
      </p:sp>
      <p:sp>
        <p:nvSpPr>
          <p:cNvPr id="555" name="Google Shape;555;p50"/>
          <p:cNvSpPr txBox="1">
            <a:spLocks noGrp="1"/>
          </p:cNvSpPr>
          <p:nvPr>
            <p:ph type="subTitle" idx="3"/>
          </p:nvPr>
        </p:nvSpPr>
        <p:spPr>
          <a:xfrm>
            <a:off x="6660300" y="3171046"/>
            <a:ext cx="4557000" cy="1473000"/>
          </a:xfrm>
          <a:prstGeom prst="rect">
            <a:avLst/>
          </a:prstGeom>
        </p:spPr>
        <p:txBody>
          <a:bodyPr spcFirstLastPara="1" vert="horz" wrap="square" lIns="182850" tIns="182850" rIns="182850" bIns="182850" rtlCol="0" anchor="b" anchorCtr="0">
            <a:noAutofit/>
          </a:bodyPr>
          <a:lstStyle/>
          <a:p>
            <a:pPr marL="0" indent="0"/>
            <a:r>
              <a:rPr lang="en-IN" dirty="0"/>
              <a:t>POST CC REVERSAL</a:t>
            </a:r>
            <a:endParaRPr dirty="0"/>
          </a:p>
        </p:txBody>
      </p:sp>
      <p:sp>
        <p:nvSpPr>
          <p:cNvPr id="2" name="Freeform 2">
            <a:extLst>
              <a:ext uri="{FF2B5EF4-FFF2-40B4-BE49-F238E27FC236}">
                <a16:creationId xmlns:a16="http://schemas.microsoft.com/office/drawing/2014/main" id="{C3E31E30-CB6E-FF3A-91D3-9F5128B3590E}"/>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19000"/>
            </a:blip>
            <a:stretch>
              <a:fillRect t="-9259" b="-9259"/>
            </a:stretch>
          </a:blipFill>
        </p:spPr>
        <p:txBody>
          <a:bodyPr/>
          <a:lstStyle/>
          <a:p>
            <a:endParaRPr lang="en-IN"/>
          </a:p>
        </p:txBody>
      </p:sp>
    </p:spTree>
    <p:extLst>
      <p:ext uri="{BB962C8B-B14F-4D97-AF65-F5344CB8AC3E}">
        <p14:creationId xmlns:p14="http://schemas.microsoft.com/office/powerpoint/2010/main" val="270058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4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4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46">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7">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8">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 grpId="0" build="p"/>
      <p:bldP spid="545" grpId="0" build="p"/>
      <p:bldP spid="546" grpId="0" build="p"/>
      <p:bldP spid="547" grpId="0" build="p"/>
      <p:bldP spid="548" grpId="0" build="p"/>
      <p:bldP spid="555"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Shape 179"/>
        <p:cNvGrpSpPr/>
        <p:nvPr/>
      </p:nvGrpSpPr>
      <p:grpSpPr>
        <a:xfrm>
          <a:off x="0" y="0"/>
          <a:ext cx="0" cy="0"/>
          <a:chOff x="0" y="0"/>
          <a:chExt cx="0" cy="0"/>
        </a:xfrm>
      </p:grpSpPr>
      <p:sp>
        <p:nvSpPr>
          <p:cNvPr id="3" name="Rectangle 2">
            <a:extLst>
              <a:ext uri="{FF2B5EF4-FFF2-40B4-BE49-F238E27FC236}">
                <a16:creationId xmlns:a16="http://schemas.microsoft.com/office/drawing/2014/main" id="{915808FB-F6D9-0158-A8E3-0164C04DB73E}"/>
              </a:ext>
            </a:extLst>
          </p:cNvPr>
          <p:cNvSpPr/>
          <p:nvPr/>
        </p:nvSpPr>
        <p:spPr>
          <a:xfrm>
            <a:off x="-406400" y="-21475"/>
            <a:ext cx="18694400" cy="10287000"/>
          </a:xfrm>
          <a:prstGeom prst="rect">
            <a:avLst/>
          </a:prstGeom>
          <a:solidFill>
            <a:srgbClr val="002060">
              <a:alpha val="8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dirty="0">
              <a:latin typeface="Abadi" panose="020B0604020104020204" pitchFamily="34" charset="0"/>
            </a:endParaRPr>
          </a:p>
        </p:txBody>
      </p:sp>
      <p:sp>
        <p:nvSpPr>
          <p:cNvPr id="181" name="Google Shape;181;p28"/>
          <p:cNvSpPr txBox="1">
            <a:spLocks noGrp="1"/>
          </p:cNvSpPr>
          <p:nvPr>
            <p:ph type="subTitle" idx="1"/>
          </p:nvPr>
        </p:nvSpPr>
        <p:spPr>
          <a:xfrm>
            <a:off x="406400" y="1790700"/>
            <a:ext cx="17068800" cy="6055700"/>
          </a:xfrm>
          <a:prstGeom prst="rect">
            <a:avLst/>
          </a:prstGeom>
        </p:spPr>
        <p:txBody>
          <a:bodyPr spcFirstLastPara="1" vert="horz" wrap="square" lIns="182850" tIns="182850" rIns="182850" bIns="182850" rtlCol="0" anchor="ctr" anchorCtr="0">
            <a:noAutofit/>
          </a:bodyPr>
          <a:lstStyle/>
          <a:p>
            <a:pPr marL="571500" indent="-571500" algn="just">
              <a:spcBef>
                <a:spcPts val="1200"/>
              </a:spcBef>
              <a:buClr>
                <a:schemeClr val="bg1"/>
              </a:buClr>
              <a:buSzPts val="1100"/>
              <a:buFont typeface="Wingdings" panose="05000000000000000000" pitchFamily="2" charset="2"/>
              <a:buChar char="§"/>
            </a:pPr>
            <a:endParaRPr lang="en-IN" sz="4000" b="1" dirty="0">
              <a:solidFill>
                <a:schemeClr val="lt1"/>
              </a:solidFill>
              <a:latin typeface="Verdana" panose="020B0604030504040204" pitchFamily="34" charset="0"/>
              <a:ea typeface="Verdana" panose="020B0604030504040204" pitchFamily="34" charset="0"/>
              <a:cs typeface="Montserrat"/>
              <a:sym typeface="Montserrat"/>
            </a:endParaRPr>
          </a:p>
          <a:p>
            <a:pPr marL="571500" indent="-571500" algn="just">
              <a:spcBef>
                <a:spcPts val="1200"/>
              </a:spcBef>
              <a:buClr>
                <a:schemeClr val="bg1"/>
              </a:buClr>
              <a:buSzPts val="1100"/>
              <a:buFont typeface="Wingdings" panose="05000000000000000000" pitchFamily="2" charset="2"/>
              <a:buChar char="§"/>
            </a:pPr>
            <a:endParaRPr lang="en-US" sz="4000" b="1" dirty="0">
              <a:solidFill>
                <a:schemeClr val="lt1"/>
              </a:solidFill>
              <a:latin typeface="Verdana" panose="020B0604030504040204" pitchFamily="34" charset="0"/>
              <a:ea typeface="Verdana" panose="020B0604030504040204" pitchFamily="34" charset="0"/>
              <a:cs typeface="Montserrat"/>
              <a:sym typeface="Montserrat"/>
            </a:endParaRPr>
          </a:p>
          <a:p>
            <a:pPr marL="571500" indent="-571500" algn="just">
              <a:spcBef>
                <a:spcPts val="1200"/>
              </a:spcBef>
              <a:buClr>
                <a:schemeClr val="bg1"/>
              </a:buClr>
              <a:buSzPts val="1100"/>
              <a:buFont typeface="Wingdings" panose="05000000000000000000" pitchFamily="2" charset="2"/>
              <a:buChar char="§"/>
            </a:pPr>
            <a:endParaRPr lang="en-US" sz="4000" b="1" dirty="0">
              <a:solidFill>
                <a:schemeClr val="lt1"/>
              </a:solidFill>
              <a:latin typeface="Verdana" panose="020B0604030504040204" pitchFamily="34" charset="0"/>
              <a:ea typeface="Verdana" panose="020B0604030504040204" pitchFamily="34" charset="0"/>
              <a:cs typeface="Montserrat"/>
              <a:sym typeface="Montserrat"/>
            </a:endParaRPr>
          </a:p>
          <a:p>
            <a:pPr marL="571500" indent="-571500" algn="just">
              <a:spcBef>
                <a:spcPts val="1200"/>
              </a:spcBef>
              <a:buClr>
                <a:schemeClr val="bg1"/>
              </a:buClr>
              <a:buSzPts val="1100"/>
              <a:buFont typeface="Wingdings" panose="05000000000000000000" pitchFamily="2" charset="2"/>
              <a:buChar char="§"/>
            </a:pPr>
            <a:r>
              <a:rPr lang="en-US" sz="4000" dirty="0">
                <a:solidFill>
                  <a:schemeClr val="lt1"/>
                </a:solidFill>
                <a:latin typeface="Verdana" panose="020B0604030504040204" pitchFamily="34" charset="0"/>
                <a:ea typeface="Verdana" panose="020B0604030504040204" pitchFamily="34" charset="0"/>
                <a:cs typeface="Montserrat"/>
                <a:sym typeface="Montserrat"/>
              </a:rPr>
              <a:t>Landlord has supplied two things – Land (25 Cr.) and D.R. </a:t>
            </a:r>
          </a:p>
          <a:p>
            <a:pPr marL="571500" indent="-571500" algn="just">
              <a:spcBef>
                <a:spcPts val="1200"/>
              </a:spcBef>
              <a:buClr>
                <a:schemeClr val="bg1"/>
              </a:buClr>
              <a:buSzPts val="1100"/>
              <a:buFont typeface="Wingdings" panose="05000000000000000000" pitchFamily="2" charset="2"/>
              <a:buChar char="§"/>
            </a:pPr>
            <a:r>
              <a:rPr lang="en-US" sz="4000" b="1" dirty="0">
                <a:solidFill>
                  <a:schemeClr val="lt1"/>
                </a:solidFill>
                <a:latin typeface="Verdana" panose="020B0604030504040204" pitchFamily="34" charset="0"/>
                <a:ea typeface="Verdana" panose="020B0604030504040204" pitchFamily="34" charset="0"/>
                <a:cs typeface="Montserrat"/>
                <a:sym typeface="Montserrat"/>
              </a:rPr>
              <a:t> </a:t>
            </a:r>
          </a:p>
          <a:p>
            <a:pPr marL="571500" indent="-571500" algn="just">
              <a:spcBef>
                <a:spcPts val="1200"/>
              </a:spcBef>
              <a:buClr>
                <a:schemeClr val="bg1"/>
              </a:buClr>
              <a:buSzPts val="1100"/>
              <a:buFont typeface="Wingdings" panose="05000000000000000000" pitchFamily="2" charset="2"/>
              <a:buChar char="§"/>
            </a:pPr>
            <a:r>
              <a:rPr lang="en-US" sz="4000" b="1" dirty="0">
                <a:solidFill>
                  <a:schemeClr val="lt1"/>
                </a:solidFill>
                <a:latin typeface="Verdana" panose="020B0604030504040204" pitchFamily="34" charset="0"/>
                <a:ea typeface="Verdana" panose="020B0604030504040204" pitchFamily="34" charset="0"/>
                <a:cs typeface="Montserrat"/>
                <a:sym typeface="Montserrat"/>
              </a:rPr>
              <a:t>If entire 30 </a:t>
            </a:r>
            <a:r>
              <a:rPr lang="en-US" sz="4000" b="1" dirty="0" err="1">
                <a:solidFill>
                  <a:schemeClr val="lt1"/>
                </a:solidFill>
                <a:latin typeface="Verdana" panose="020B0604030504040204" pitchFamily="34" charset="0"/>
                <a:ea typeface="Verdana" panose="020B0604030504040204" pitchFamily="34" charset="0"/>
                <a:cs typeface="Montserrat"/>
                <a:sym typeface="Montserrat"/>
              </a:rPr>
              <a:t>cr</a:t>
            </a:r>
            <a:r>
              <a:rPr lang="en-US" sz="4000" b="1" dirty="0">
                <a:solidFill>
                  <a:schemeClr val="lt1"/>
                </a:solidFill>
                <a:latin typeface="Verdana" panose="020B0604030504040204" pitchFamily="34" charset="0"/>
                <a:ea typeface="Verdana" panose="020B0604030504040204" pitchFamily="34" charset="0"/>
                <a:cs typeface="Montserrat"/>
                <a:sym typeface="Montserrat"/>
              </a:rPr>
              <a:t> is for Development Rights, What Landlord gets for sale of land?</a:t>
            </a:r>
            <a:r>
              <a:rPr lang="en-US" sz="4000" dirty="0">
                <a:solidFill>
                  <a:schemeClr val="lt1"/>
                </a:solidFill>
                <a:latin typeface="Montserrat"/>
                <a:ea typeface="Montserrat"/>
                <a:cs typeface="Montserrat"/>
                <a:sym typeface="Montserrat"/>
              </a:rPr>
              <a:t> </a:t>
            </a:r>
          </a:p>
          <a:p>
            <a:pPr marL="0" indent="0" algn="just">
              <a:spcBef>
                <a:spcPts val="1200"/>
              </a:spcBef>
              <a:buClr>
                <a:schemeClr val="bg1"/>
              </a:buClr>
              <a:buSzPts val="1100"/>
            </a:pPr>
            <a:endParaRPr lang="en-US" sz="4000" b="1" dirty="0">
              <a:solidFill>
                <a:schemeClr val="lt1"/>
              </a:solidFill>
              <a:latin typeface="Verdana" panose="020B0604030504040204" pitchFamily="34" charset="0"/>
              <a:ea typeface="Verdana" panose="020B0604030504040204" pitchFamily="34" charset="0"/>
              <a:cs typeface="Montserrat"/>
              <a:sym typeface="Montserrat"/>
            </a:endParaRPr>
          </a:p>
          <a:p>
            <a:pPr marL="571500" indent="-571500" algn="just">
              <a:spcBef>
                <a:spcPts val="1200"/>
              </a:spcBef>
              <a:buClr>
                <a:schemeClr val="bg1"/>
              </a:buClr>
              <a:buSzPts val="1100"/>
              <a:buFont typeface="Wingdings" panose="05000000000000000000" pitchFamily="2" charset="2"/>
              <a:buChar char="§"/>
            </a:pPr>
            <a:r>
              <a:rPr lang="en-IN" sz="4000" dirty="0" err="1">
                <a:solidFill>
                  <a:schemeClr val="lt1"/>
                </a:solidFill>
                <a:latin typeface="Montserrat"/>
                <a:ea typeface="Montserrat"/>
                <a:cs typeface="Montserrat"/>
                <a:sym typeface="Montserrat"/>
              </a:rPr>
              <a:t>Jantri</a:t>
            </a:r>
            <a:r>
              <a:rPr lang="en-IN" sz="4000" dirty="0">
                <a:solidFill>
                  <a:schemeClr val="lt1"/>
                </a:solidFill>
                <a:latin typeface="Montserrat"/>
                <a:ea typeface="Montserrat"/>
                <a:cs typeface="Montserrat"/>
                <a:sym typeface="Montserrat"/>
              </a:rPr>
              <a:t> Value/Market Value/Cost etc. may be adopted.</a:t>
            </a:r>
          </a:p>
          <a:p>
            <a:pPr marL="571500" indent="-571500" algn="just">
              <a:spcBef>
                <a:spcPts val="1200"/>
              </a:spcBef>
              <a:buClr>
                <a:schemeClr val="bg1"/>
              </a:buClr>
              <a:buSzPts val="1100"/>
              <a:buFont typeface="Wingdings" panose="05000000000000000000" pitchFamily="2" charset="2"/>
              <a:buChar char="§"/>
            </a:pPr>
            <a:r>
              <a:rPr lang="en-IN" sz="4000" dirty="0">
                <a:solidFill>
                  <a:schemeClr val="lt1"/>
                </a:solidFill>
                <a:latin typeface="Montserrat"/>
                <a:ea typeface="Montserrat"/>
                <a:cs typeface="Montserrat"/>
                <a:sym typeface="Montserrat"/>
              </a:rPr>
              <a:t>No power to levy GST on Land </a:t>
            </a:r>
          </a:p>
          <a:p>
            <a:pPr marL="571500" indent="-571500" algn="just">
              <a:spcBef>
                <a:spcPts val="1200"/>
              </a:spcBef>
              <a:buClr>
                <a:schemeClr val="bg1"/>
              </a:buClr>
              <a:buSzPts val="1100"/>
              <a:buFont typeface="Wingdings" panose="05000000000000000000" pitchFamily="2" charset="2"/>
              <a:buChar char="§"/>
            </a:pPr>
            <a:r>
              <a:rPr lang="en-IN" sz="4000" dirty="0">
                <a:solidFill>
                  <a:schemeClr val="lt1"/>
                </a:solidFill>
                <a:latin typeface="Montserrat"/>
                <a:ea typeface="Montserrat"/>
                <a:cs typeface="Montserrat"/>
                <a:sym typeface="Montserrat"/>
              </a:rPr>
              <a:t>No valuation mechanism for deduction for land is provided </a:t>
            </a:r>
          </a:p>
          <a:p>
            <a:pPr marL="571500" indent="-571500" algn="just">
              <a:spcBef>
                <a:spcPts val="1200"/>
              </a:spcBef>
              <a:buClr>
                <a:schemeClr val="bg1"/>
              </a:buClr>
              <a:buSzPts val="1100"/>
              <a:buFont typeface="Wingdings" panose="05000000000000000000" pitchFamily="2" charset="2"/>
              <a:buChar char="§"/>
            </a:pPr>
            <a:r>
              <a:rPr lang="en-IN" sz="4000" dirty="0">
                <a:solidFill>
                  <a:schemeClr val="lt1"/>
                </a:solidFill>
                <a:latin typeface="Montserrat"/>
                <a:ea typeface="Montserrat"/>
                <a:cs typeface="Montserrat"/>
                <a:sym typeface="Montserrat"/>
              </a:rPr>
              <a:t>Valuation fails levy fails </a:t>
            </a:r>
          </a:p>
          <a:p>
            <a:pPr marL="571500" indent="-571500" algn="just">
              <a:spcBef>
                <a:spcPts val="1200"/>
              </a:spcBef>
              <a:buClr>
                <a:schemeClr val="bg1"/>
              </a:buClr>
              <a:buSzPts val="1100"/>
              <a:buFont typeface="Wingdings" panose="05000000000000000000" pitchFamily="2" charset="2"/>
              <a:buChar char="§"/>
            </a:pPr>
            <a:r>
              <a:rPr lang="en-IN" sz="4000" dirty="0">
                <a:solidFill>
                  <a:schemeClr val="lt1"/>
                </a:solidFill>
                <a:latin typeface="Montserrat"/>
                <a:ea typeface="Montserrat"/>
                <a:cs typeface="Montserrat"/>
                <a:sym typeface="Montserrat"/>
              </a:rPr>
              <a:t>If valuation of land available, it shall be excluded (</a:t>
            </a:r>
            <a:r>
              <a:rPr lang="en-IN" sz="4000" dirty="0" err="1">
                <a:solidFill>
                  <a:schemeClr val="lt1"/>
                </a:solidFill>
                <a:latin typeface="Montserrat"/>
                <a:ea typeface="Montserrat"/>
                <a:cs typeface="Montserrat"/>
                <a:sym typeface="Montserrat"/>
              </a:rPr>
              <a:t>Munjaal</a:t>
            </a:r>
            <a:r>
              <a:rPr lang="en-IN" sz="4000" dirty="0">
                <a:solidFill>
                  <a:schemeClr val="lt1"/>
                </a:solidFill>
                <a:latin typeface="Montserrat"/>
                <a:ea typeface="Montserrat"/>
                <a:cs typeface="Montserrat"/>
                <a:sym typeface="Montserrat"/>
              </a:rPr>
              <a:t> Bhatt, Wipro .. etc. </a:t>
            </a:r>
            <a:endParaRPr lang="en-US" sz="4000" dirty="0">
              <a:solidFill>
                <a:schemeClr val="lt1"/>
              </a:solidFill>
              <a:latin typeface="Montserrat"/>
              <a:ea typeface="Montserrat"/>
              <a:cs typeface="Montserrat"/>
              <a:sym typeface="Montserrat"/>
            </a:endParaRPr>
          </a:p>
          <a:p>
            <a:pPr marL="571500" indent="-571500" algn="just">
              <a:lnSpc>
                <a:spcPct val="150000"/>
              </a:lnSpc>
              <a:spcBef>
                <a:spcPts val="1200"/>
              </a:spcBef>
              <a:buClr>
                <a:schemeClr val="bg1"/>
              </a:buClr>
              <a:buSzPts val="1100"/>
              <a:buFont typeface="Wingdings" panose="05000000000000000000" pitchFamily="2" charset="2"/>
              <a:buChar char="§"/>
            </a:pPr>
            <a:endParaRPr lang="en-US" sz="4000" b="1" i="1" dirty="0">
              <a:solidFill>
                <a:schemeClr val="bg1"/>
              </a:solidFill>
              <a:latin typeface="Tahoma" panose="020B0604030504040204" pitchFamily="34" charset="0"/>
              <a:ea typeface="Tahoma" panose="020B0604030504040204" pitchFamily="34" charset="0"/>
              <a:cs typeface="Tahoma" panose="020B0604030504040204" pitchFamily="34" charset="0"/>
              <a:sym typeface="Montserrat"/>
            </a:endParaRPr>
          </a:p>
        </p:txBody>
      </p:sp>
      <p:sp>
        <p:nvSpPr>
          <p:cNvPr id="182" name="Google Shape;182;p28"/>
          <p:cNvSpPr txBox="1">
            <a:spLocks noGrp="1"/>
          </p:cNvSpPr>
          <p:nvPr>
            <p:ph type="body" idx="4294967295"/>
          </p:nvPr>
        </p:nvSpPr>
        <p:spPr>
          <a:xfrm>
            <a:off x="624114" y="684902"/>
            <a:ext cx="15588344" cy="1905000"/>
          </a:xfrm>
          <a:prstGeom prst="rect">
            <a:avLst/>
          </a:prstGeom>
        </p:spPr>
        <p:txBody>
          <a:bodyPr spcFirstLastPara="1" vert="horz" wrap="square" lIns="182850" tIns="182850" rIns="182850" bIns="182850" rtlCol="0" anchor="t" anchorCtr="0">
            <a:noAutofit/>
          </a:bodyPr>
          <a:lstStyle/>
          <a:p>
            <a:pPr marL="0" indent="0">
              <a:spcBef>
                <a:spcPts val="0"/>
              </a:spcBef>
              <a:buNone/>
            </a:pPr>
            <a:r>
              <a:rPr lang="en-IN" sz="4800" dirty="0">
                <a:solidFill>
                  <a:srgbClr val="90CCFA"/>
                </a:solidFill>
                <a:latin typeface="Montserrat ExtraBold"/>
                <a:ea typeface="Montserrat ExtraBold"/>
                <a:cs typeface="Montserrat ExtraBold"/>
                <a:sym typeface="Montserrat ExtraBold"/>
              </a:rPr>
              <a:t>Valuation of Development Rights  </a:t>
            </a:r>
          </a:p>
          <a:p>
            <a:pPr marL="0" indent="0">
              <a:spcBef>
                <a:spcPts val="0"/>
              </a:spcBef>
              <a:buNone/>
            </a:pPr>
            <a:r>
              <a:rPr lang="es" sz="4800" dirty="0">
                <a:solidFill>
                  <a:srgbClr val="90CCFA"/>
                </a:solidFill>
                <a:latin typeface="Montserrat ExtraBold"/>
                <a:ea typeface="Montserrat ExtraBold"/>
                <a:cs typeface="Montserrat ExtraBold"/>
                <a:sym typeface="Montserrat ExtraBold"/>
              </a:rPr>
              <a:t> </a:t>
            </a:r>
            <a:endParaRPr sz="4800" dirty="0">
              <a:solidFill>
                <a:srgbClr val="90CCFA"/>
              </a:solidFill>
              <a:highlight>
                <a:srgbClr val="FFFFFF"/>
              </a:highlight>
              <a:latin typeface="Montserrat ExtraBold"/>
              <a:ea typeface="Montserrat ExtraBold"/>
              <a:cs typeface="Montserrat ExtraBold"/>
              <a:sym typeface="Montserrat ExtraBold"/>
            </a:endParaRPr>
          </a:p>
        </p:txBody>
      </p:sp>
    </p:spTree>
    <p:extLst>
      <p:ext uri="{BB962C8B-B14F-4D97-AF65-F5344CB8AC3E}">
        <p14:creationId xmlns:p14="http://schemas.microsoft.com/office/powerpoint/2010/main" val="257642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1">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1">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1">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IN"/>
          </a:p>
        </p:txBody>
      </p:sp>
      <p:grpSp>
        <p:nvGrpSpPr>
          <p:cNvPr id="3" name="Group 3"/>
          <p:cNvGrpSpPr/>
          <p:nvPr/>
        </p:nvGrpSpPr>
        <p:grpSpPr>
          <a:xfrm>
            <a:off x="0" y="3455789"/>
            <a:ext cx="3579191" cy="3230761"/>
            <a:chOff x="0" y="-38100"/>
            <a:chExt cx="942668" cy="850900"/>
          </a:xfrm>
        </p:grpSpPr>
        <p:sp>
          <p:nvSpPr>
            <p:cNvPr id="4" name="Freeform 4"/>
            <p:cNvSpPr/>
            <p:nvPr/>
          </p:nvSpPr>
          <p:spPr>
            <a:xfrm>
              <a:off x="23915" y="0"/>
              <a:ext cx="918753" cy="812800"/>
            </a:xfrm>
            <a:custGeom>
              <a:avLst/>
              <a:gdLst/>
              <a:ahLst/>
              <a:cxnLst/>
              <a:rect l="l" t="t" r="r" b="b"/>
              <a:pathLst>
                <a:path w="918753" h="812800">
                  <a:moveTo>
                    <a:pt x="0" y="0"/>
                  </a:moveTo>
                  <a:lnTo>
                    <a:pt x="918753" y="0"/>
                  </a:lnTo>
                  <a:lnTo>
                    <a:pt x="918753" y="812800"/>
                  </a:lnTo>
                  <a:lnTo>
                    <a:pt x="0" y="812800"/>
                  </a:lnTo>
                  <a:close/>
                </a:path>
              </a:pathLst>
            </a:custGeom>
            <a:solidFill>
              <a:srgbClr val="84A6C2">
                <a:alpha val="86667"/>
              </a:srgbClr>
            </a:solidFill>
          </p:spPr>
          <p:txBody>
            <a:bodyPr/>
            <a:lstStyle/>
            <a:p>
              <a:endParaRPr lang="en-IN" dirty="0"/>
            </a:p>
          </p:txBody>
        </p:sp>
        <p:sp>
          <p:nvSpPr>
            <p:cNvPr id="5" name="TextBox 5"/>
            <p:cNvSpPr txBox="1"/>
            <p:nvPr/>
          </p:nvSpPr>
          <p:spPr>
            <a:xfrm>
              <a:off x="0" y="-38100"/>
              <a:ext cx="918753"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3937244" y="3600450"/>
            <a:ext cx="10413512" cy="3086100"/>
            <a:chOff x="0" y="0"/>
            <a:chExt cx="2742653" cy="812800"/>
          </a:xfrm>
        </p:grpSpPr>
        <p:sp>
          <p:nvSpPr>
            <p:cNvPr id="7" name="Freeform 7"/>
            <p:cNvSpPr/>
            <p:nvPr/>
          </p:nvSpPr>
          <p:spPr>
            <a:xfrm>
              <a:off x="0" y="0"/>
              <a:ext cx="2742654" cy="812800"/>
            </a:xfrm>
            <a:custGeom>
              <a:avLst/>
              <a:gdLst/>
              <a:ahLst/>
              <a:cxnLst/>
              <a:rect l="l" t="t" r="r" b="b"/>
              <a:pathLst>
                <a:path w="2742654" h="812800">
                  <a:moveTo>
                    <a:pt x="0" y="0"/>
                  </a:moveTo>
                  <a:lnTo>
                    <a:pt x="2742654" y="0"/>
                  </a:lnTo>
                  <a:lnTo>
                    <a:pt x="2742654" y="812800"/>
                  </a:lnTo>
                  <a:lnTo>
                    <a:pt x="0" y="812800"/>
                  </a:lnTo>
                  <a:close/>
                </a:path>
              </a:pathLst>
            </a:custGeom>
            <a:solidFill>
              <a:srgbClr val="84A6C2">
                <a:alpha val="86667"/>
              </a:srgbClr>
            </a:solidFill>
          </p:spPr>
          <p:txBody>
            <a:bodyPr/>
            <a:lstStyle/>
            <a:p>
              <a:endParaRPr lang="en-IN"/>
            </a:p>
          </p:txBody>
        </p:sp>
        <p:sp>
          <p:nvSpPr>
            <p:cNvPr id="8" name="TextBox 8"/>
            <p:cNvSpPr txBox="1"/>
            <p:nvPr/>
          </p:nvSpPr>
          <p:spPr>
            <a:xfrm>
              <a:off x="0" y="-38100"/>
              <a:ext cx="2742653" cy="850900"/>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4228946" y="3324781"/>
            <a:ext cx="9830107" cy="3355534"/>
          </a:xfrm>
          <a:prstGeom prst="rect">
            <a:avLst/>
          </a:prstGeom>
        </p:spPr>
        <p:txBody>
          <a:bodyPr wrap="square" lIns="0" tIns="0" rIns="0" bIns="0" rtlCol="0" anchor="t">
            <a:spAutoFit/>
          </a:bodyPr>
          <a:lstStyle/>
          <a:p>
            <a:pPr algn="ctr">
              <a:lnSpc>
                <a:spcPts val="13809"/>
              </a:lnSpc>
            </a:pPr>
            <a:r>
              <a:rPr lang="en-US" sz="7200" dirty="0">
                <a:solidFill>
                  <a:srgbClr val="FFFFFF"/>
                </a:solidFill>
                <a:latin typeface="Poppins Bold"/>
              </a:rPr>
              <a:t>FSI from Municipality </a:t>
            </a:r>
          </a:p>
        </p:txBody>
      </p:sp>
      <p:sp>
        <p:nvSpPr>
          <p:cNvPr id="14" name="TextBox 13">
            <a:extLst>
              <a:ext uri="{FF2B5EF4-FFF2-40B4-BE49-F238E27FC236}">
                <a16:creationId xmlns:a16="http://schemas.microsoft.com/office/drawing/2014/main" id="{36E8C939-303E-D637-BFA6-BB4D74542576}"/>
              </a:ext>
            </a:extLst>
          </p:cNvPr>
          <p:cNvSpPr txBox="1"/>
          <p:nvPr/>
        </p:nvSpPr>
        <p:spPr>
          <a:xfrm>
            <a:off x="1146021" y="4347894"/>
            <a:ext cx="1936904" cy="1446550"/>
          </a:xfrm>
          <a:prstGeom prst="rect">
            <a:avLst/>
          </a:prstGeom>
          <a:noFill/>
        </p:spPr>
        <p:txBody>
          <a:bodyPr wrap="square" rtlCol="0">
            <a:spAutoFit/>
          </a:bodyPr>
          <a:lstStyle/>
          <a:p>
            <a:r>
              <a:rPr lang="en-US" sz="8800" dirty="0">
                <a:solidFill>
                  <a:schemeClr val="bg1"/>
                </a:solidFill>
                <a:latin typeface="Poppins Bold" panose="00000800000000000000" charset="0"/>
                <a:cs typeface="Poppins Bold" panose="00000800000000000000" charset="0"/>
              </a:rPr>
              <a:t>10.</a:t>
            </a:r>
            <a:endParaRPr lang="en-IN" sz="8800" dirty="0">
              <a:solidFill>
                <a:schemeClr val="bg1"/>
              </a:solidFill>
              <a:latin typeface="Poppins Bold" panose="00000800000000000000" charset="0"/>
              <a:cs typeface="Poppins Bold" panose="00000800000000000000" charset="0"/>
            </a:endParaRPr>
          </a:p>
        </p:txBody>
      </p:sp>
    </p:spTree>
    <p:extLst>
      <p:ext uri="{BB962C8B-B14F-4D97-AF65-F5344CB8AC3E}">
        <p14:creationId xmlns:p14="http://schemas.microsoft.com/office/powerpoint/2010/main" val="4606423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Shape 179"/>
        <p:cNvGrpSpPr/>
        <p:nvPr/>
      </p:nvGrpSpPr>
      <p:grpSpPr>
        <a:xfrm>
          <a:off x="0" y="0"/>
          <a:ext cx="0" cy="0"/>
          <a:chOff x="0" y="0"/>
          <a:chExt cx="0" cy="0"/>
        </a:xfrm>
      </p:grpSpPr>
      <p:sp>
        <p:nvSpPr>
          <p:cNvPr id="3" name="Rectangle 2">
            <a:extLst>
              <a:ext uri="{FF2B5EF4-FFF2-40B4-BE49-F238E27FC236}">
                <a16:creationId xmlns:a16="http://schemas.microsoft.com/office/drawing/2014/main" id="{915808FB-F6D9-0158-A8E3-0164C04DB73E}"/>
              </a:ext>
            </a:extLst>
          </p:cNvPr>
          <p:cNvSpPr/>
          <p:nvPr/>
        </p:nvSpPr>
        <p:spPr>
          <a:xfrm>
            <a:off x="-406400" y="-21475"/>
            <a:ext cx="18694400" cy="10287000"/>
          </a:xfrm>
          <a:prstGeom prst="rect">
            <a:avLst/>
          </a:prstGeom>
          <a:solidFill>
            <a:srgbClr val="002060">
              <a:alpha val="8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dirty="0">
              <a:latin typeface="Abadi" panose="020B0604020104020204" pitchFamily="34" charset="0"/>
            </a:endParaRPr>
          </a:p>
        </p:txBody>
      </p:sp>
      <p:sp>
        <p:nvSpPr>
          <p:cNvPr id="181" name="Google Shape;181;p28"/>
          <p:cNvSpPr txBox="1">
            <a:spLocks noGrp="1"/>
          </p:cNvSpPr>
          <p:nvPr>
            <p:ph type="subTitle" idx="1"/>
          </p:nvPr>
        </p:nvSpPr>
        <p:spPr>
          <a:xfrm>
            <a:off x="406400" y="3695700"/>
            <a:ext cx="17068800" cy="6055700"/>
          </a:xfrm>
          <a:prstGeom prst="rect">
            <a:avLst/>
          </a:prstGeom>
        </p:spPr>
        <p:txBody>
          <a:bodyPr spcFirstLastPara="1" vert="horz" wrap="square" lIns="182850" tIns="182850" rIns="182850" bIns="182850" rtlCol="0" anchor="ctr" anchorCtr="0">
            <a:noAutofit/>
          </a:bodyPr>
          <a:lstStyle/>
          <a:p>
            <a:pPr marL="571500" indent="-571500" algn="just">
              <a:spcBef>
                <a:spcPts val="1200"/>
              </a:spcBef>
              <a:buClr>
                <a:schemeClr val="bg1"/>
              </a:buClr>
              <a:buSzPts val="1100"/>
              <a:buFont typeface="Wingdings" panose="05000000000000000000" pitchFamily="2" charset="2"/>
              <a:buChar char="§"/>
            </a:pPr>
            <a:r>
              <a:rPr lang="en-US" sz="4000" dirty="0">
                <a:solidFill>
                  <a:schemeClr val="lt1"/>
                </a:solidFill>
                <a:latin typeface="Verdana" panose="020B0604030504040204" pitchFamily="34" charset="0"/>
                <a:ea typeface="Verdana" panose="020B0604030504040204" pitchFamily="34" charset="0"/>
                <a:cs typeface="Montserrat"/>
                <a:sym typeface="Montserrat"/>
              </a:rPr>
              <a:t>Service Provided by Central Government or State Government or Union territory or any local authority by way of any </a:t>
            </a:r>
            <a:r>
              <a:rPr lang="en-US" sz="4000" b="1" u="sng" dirty="0">
                <a:solidFill>
                  <a:schemeClr val="lt1"/>
                </a:solidFill>
                <a:latin typeface="Verdana" panose="020B0604030504040204" pitchFamily="34" charset="0"/>
                <a:ea typeface="Verdana" panose="020B0604030504040204" pitchFamily="34" charset="0"/>
                <a:cs typeface="Montserrat"/>
                <a:sym typeface="Montserrat"/>
              </a:rPr>
              <a:t>activity in relation</a:t>
            </a:r>
            <a:r>
              <a:rPr lang="en-US" sz="4000" dirty="0">
                <a:solidFill>
                  <a:schemeClr val="lt1"/>
                </a:solidFill>
                <a:latin typeface="Verdana" panose="020B0604030504040204" pitchFamily="34" charset="0"/>
                <a:ea typeface="Verdana" panose="020B0604030504040204" pitchFamily="34" charset="0"/>
                <a:cs typeface="Montserrat"/>
                <a:sym typeface="Montserrat"/>
              </a:rPr>
              <a:t> to a function entrusted to a Panchayat under article 243G of the Constitution or to a Municipality under article 243W of the Constitution. </a:t>
            </a:r>
            <a:r>
              <a:rPr lang="en-US" sz="4000" b="1" dirty="0">
                <a:solidFill>
                  <a:schemeClr val="lt1"/>
                </a:solidFill>
                <a:latin typeface="Verdana" panose="020B0604030504040204" pitchFamily="34" charset="0"/>
                <a:ea typeface="Verdana" panose="020B0604030504040204" pitchFamily="34" charset="0"/>
                <a:cs typeface="Montserrat"/>
                <a:sym typeface="Montserrat"/>
              </a:rPr>
              <a:t>Neither Goods nor Service under Notification No. 14/2017-Central Tax (Rate)</a:t>
            </a:r>
          </a:p>
          <a:p>
            <a:pPr marL="571500" indent="-571500" algn="just">
              <a:spcBef>
                <a:spcPts val="1200"/>
              </a:spcBef>
              <a:buClr>
                <a:schemeClr val="bg1"/>
              </a:buClr>
              <a:buSzPts val="1100"/>
              <a:buFont typeface="Wingdings" panose="05000000000000000000" pitchFamily="2" charset="2"/>
              <a:buChar char="§"/>
            </a:pPr>
            <a:endParaRPr lang="en-US" sz="4000" dirty="0">
              <a:solidFill>
                <a:schemeClr val="lt1"/>
              </a:solidFill>
              <a:latin typeface="Verdana" panose="020B0604030504040204" pitchFamily="34" charset="0"/>
              <a:ea typeface="Verdana" panose="020B0604030504040204" pitchFamily="34" charset="0"/>
              <a:cs typeface="Montserrat"/>
              <a:sym typeface="Montserrat"/>
            </a:endParaRPr>
          </a:p>
          <a:p>
            <a:pPr marL="571500" indent="-571500" algn="just">
              <a:spcBef>
                <a:spcPts val="1200"/>
              </a:spcBef>
              <a:buClr>
                <a:schemeClr val="bg1"/>
              </a:buClr>
              <a:buSzPts val="1100"/>
              <a:buFont typeface="Wingdings" panose="05000000000000000000" pitchFamily="2" charset="2"/>
              <a:buChar char="§"/>
            </a:pPr>
            <a:r>
              <a:rPr lang="en-US" sz="4000" b="1" dirty="0">
                <a:solidFill>
                  <a:schemeClr val="lt1"/>
                </a:solidFill>
                <a:latin typeface="Verdana" panose="020B0604030504040204" pitchFamily="34" charset="0"/>
                <a:ea typeface="Verdana" panose="020B0604030504040204" pitchFamily="34" charset="0"/>
                <a:cs typeface="Montserrat"/>
                <a:sym typeface="Montserrat"/>
              </a:rPr>
              <a:t>Entry 1 &amp; 2 of 12</a:t>
            </a:r>
            <a:r>
              <a:rPr lang="en-US" sz="4000" b="1" baseline="30000" dirty="0">
                <a:solidFill>
                  <a:schemeClr val="lt1"/>
                </a:solidFill>
                <a:latin typeface="Verdana" panose="020B0604030504040204" pitchFamily="34" charset="0"/>
                <a:ea typeface="Verdana" panose="020B0604030504040204" pitchFamily="34" charset="0"/>
                <a:cs typeface="Montserrat"/>
                <a:sym typeface="Montserrat"/>
              </a:rPr>
              <a:t>th</a:t>
            </a:r>
            <a:r>
              <a:rPr lang="en-US" sz="4000" b="1" dirty="0">
                <a:solidFill>
                  <a:schemeClr val="lt1"/>
                </a:solidFill>
                <a:latin typeface="Verdana" panose="020B0604030504040204" pitchFamily="34" charset="0"/>
                <a:ea typeface="Verdana" panose="020B0604030504040204" pitchFamily="34" charset="0"/>
                <a:cs typeface="Montserrat"/>
                <a:sym typeface="Montserrat"/>
              </a:rPr>
              <a:t> Schedule, read with Article 243W </a:t>
            </a:r>
          </a:p>
          <a:p>
            <a:pPr marL="0" indent="0" algn="just">
              <a:spcBef>
                <a:spcPts val="1200"/>
              </a:spcBef>
              <a:buClr>
                <a:schemeClr val="bg1"/>
              </a:buClr>
              <a:buSzPts val="1100"/>
            </a:pPr>
            <a:endParaRPr lang="en-US" sz="4000" i="1" dirty="0">
              <a:solidFill>
                <a:schemeClr val="lt1"/>
              </a:solidFill>
              <a:latin typeface="Verdana" panose="020B0604030504040204" pitchFamily="34" charset="0"/>
              <a:ea typeface="Verdana" panose="020B0604030504040204" pitchFamily="34" charset="0"/>
              <a:cs typeface="Montserrat"/>
              <a:sym typeface="Montserrat"/>
            </a:endParaRPr>
          </a:p>
          <a:p>
            <a:pPr marL="0" indent="0" algn="just">
              <a:spcBef>
                <a:spcPts val="1200"/>
              </a:spcBef>
              <a:buClr>
                <a:schemeClr val="bg1"/>
              </a:buClr>
              <a:buSzPts val="1100"/>
            </a:pPr>
            <a:r>
              <a:rPr lang="en-US" sz="4000" i="1" dirty="0">
                <a:solidFill>
                  <a:schemeClr val="lt1"/>
                </a:solidFill>
                <a:latin typeface="Verdana" panose="020B0604030504040204" pitchFamily="34" charset="0"/>
                <a:ea typeface="Verdana" panose="020B0604030504040204" pitchFamily="34" charset="0"/>
                <a:cs typeface="Montserrat"/>
                <a:sym typeface="Montserrat"/>
              </a:rPr>
              <a:t>	“1. Urban planning including town planning.</a:t>
            </a:r>
          </a:p>
          <a:p>
            <a:pPr marL="0" indent="0" algn="just">
              <a:spcBef>
                <a:spcPts val="1200"/>
              </a:spcBef>
              <a:buClr>
                <a:schemeClr val="bg1"/>
              </a:buClr>
              <a:buSzPts val="1100"/>
            </a:pPr>
            <a:r>
              <a:rPr lang="en-US" sz="4000" i="1" dirty="0">
                <a:solidFill>
                  <a:schemeClr val="lt1"/>
                </a:solidFill>
                <a:latin typeface="Verdana" panose="020B0604030504040204" pitchFamily="34" charset="0"/>
                <a:ea typeface="Verdana" panose="020B0604030504040204" pitchFamily="34" charset="0"/>
                <a:cs typeface="Montserrat"/>
                <a:sym typeface="Montserrat"/>
              </a:rPr>
              <a:t> 	2. Planning of land- use and construction of buildings.” </a:t>
            </a:r>
            <a:endParaRPr lang="en-US" sz="4000" b="1" i="1" dirty="0">
              <a:solidFill>
                <a:schemeClr val="lt1"/>
              </a:solidFill>
              <a:latin typeface="Verdana" panose="020B0604030504040204" pitchFamily="34" charset="0"/>
              <a:ea typeface="Verdana" panose="020B0604030504040204" pitchFamily="34" charset="0"/>
              <a:cs typeface="Montserrat"/>
              <a:sym typeface="Montserrat"/>
            </a:endParaRPr>
          </a:p>
          <a:p>
            <a:pPr marL="571500" indent="-571500" algn="just">
              <a:spcBef>
                <a:spcPts val="1200"/>
              </a:spcBef>
              <a:buClr>
                <a:schemeClr val="bg1"/>
              </a:buClr>
              <a:buSzPts val="1100"/>
              <a:buFont typeface="Wingdings" panose="05000000000000000000" pitchFamily="2" charset="2"/>
              <a:buChar char="§"/>
            </a:pPr>
            <a:endParaRPr lang="en-US" sz="4000" b="1" dirty="0">
              <a:solidFill>
                <a:schemeClr val="lt1"/>
              </a:solidFill>
              <a:latin typeface="Verdana" panose="020B0604030504040204" pitchFamily="34" charset="0"/>
              <a:ea typeface="Verdana" panose="020B0604030504040204" pitchFamily="34" charset="0"/>
              <a:cs typeface="Montserrat"/>
              <a:sym typeface="Montserrat"/>
            </a:endParaRPr>
          </a:p>
          <a:p>
            <a:pPr marL="571500" indent="-571500" algn="just">
              <a:spcBef>
                <a:spcPts val="1200"/>
              </a:spcBef>
              <a:buClr>
                <a:schemeClr val="bg1"/>
              </a:buClr>
              <a:buSzPts val="1100"/>
              <a:buFont typeface="Wingdings" panose="05000000000000000000" pitchFamily="2" charset="2"/>
              <a:buChar char="§"/>
            </a:pPr>
            <a:endParaRPr lang="en-US" sz="4000" b="1" dirty="0">
              <a:solidFill>
                <a:schemeClr val="lt1"/>
              </a:solidFill>
              <a:latin typeface="Verdana" panose="020B0604030504040204" pitchFamily="34" charset="0"/>
              <a:ea typeface="Verdana" panose="020B0604030504040204" pitchFamily="34" charset="0"/>
              <a:cs typeface="Montserrat"/>
              <a:sym typeface="Montserrat"/>
            </a:endParaRPr>
          </a:p>
          <a:p>
            <a:pPr marL="571500" indent="-571500" algn="just">
              <a:spcBef>
                <a:spcPts val="1200"/>
              </a:spcBef>
              <a:buClr>
                <a:schemeClr val="bg1"/>
              </a:buClr>
              <a:buSzPts val="1100"/>
              <a:buFont typeface="Wingdings" panose="05000000000000000000" pitchFamily="2" charset="2"/>
              <a:buChar char="§"/>
            </a:pPr>
            <a:endParaRPr lang="en-US" sz="4000" dirty="0">
              <a:solidFill>
                <a:schemeClr val="lt1"/>
              </a:solidFill>
              <a:latin typeface="Verdana" panose="020B0604030504040204" pitchFamily="34" charset="0"/>
              <a:ea typeface="Verdana" panose="020B0604030504040204" pitchFamily="34" charset="0"/>
              <a:cs typeface="Montserrat"/>
              <a:sym typeface="Montserrat"/>
            </a:endParaRPr>
          </a:p>
        </p:txBody>
      </p:sp>
      <p:sp>
        <p:nvSpPr>
          <p:cNvPr id="182" name="Google Shape;182;p28"/>
          <p:cNvSpPr txBox="1">
            <a:spLocks noGrp="1"/>
          </p:cNvSpPr>
          <p:nvPr>
            <p:ph type="body" idx="4294967295"/>
          </p:nvPr>
        </p:nvSpPr>
        <p:spPr>
          <a:xfrm>
            <a:off x="624114" y="684902"/>
            <a:ext cx="15588344" cy="1905000"/>
          </a:xfrm>
          <a:prstGeom prst="rect">
            <a:avLst/>
          </a:prstGeom>
        </p:spPr>
        <p:txBody>
          <a:bodyPr spcFirstLastPara="1" vert="horz" wrap="square" lIns="182850" tIns="182850" rIns="182850" bIns="182850" rtlCol="0" anchor="t" anchorCtr="0">
            <a:noAutofit/>
          </a:bodyPr>
          <a:lstStyle/>
          <a:p>
            <a:pPr marL="0" indent="0">
              <a:spcBef>
                <a:spcPts val="0"/>
              </a:spcBef>
              <a:buNone/>
            </a:pPr>
            <a:r>
              <a:rPr lang="en-IN" sz="4800" dirty="0">
                <a:solidFill>
                  <a:srgbClr val="90CCFA"/>
                </a:solidFill>
                <a:latin typeface="Montserrat ExtraBold"/>
                <a:ea typeface="Montserrat ExtraBold"/>
                <a:cs typeface="Montserrat ExtraBold"/>
                <a:sym typeface="Montserrat ExtraBold"/>
              </a:rPr>
              <a:t>FSI Purchased from Municipality </a:t>
            </a:r>
          </a:p>
          <a:p>
            <a:pPr marL="0" indent="0">
              <a:spcBef>
                <a:spcPts val="0"/>
              </a:spcBef>
              <a:buNone/>
            </a:pPr>
            <a:r>
              <a:rPr lang="es" sz="4800" dirty="0">
                <a:solidFill>
                  <a:srgbClr val="90CCFA"/>
                </a:solidFill>
                <a:latin typeface="Montserrat ExtraBold"/>
                <a:ea typeface="Montserrat ExtraBold"/>
                <a:cs typeface="Montserrat ExtraBold"/>
                <a:sym typeface="Montserrat ExtraBold"/>
              </a:rPr>
              <a:t> </a:t>
            </a:r>
            <a:endParaRPr sz="4800" dirty="0">
              <a:solidFill>
                <a:srgbClr val="90CCFA"/>
              </a:solidFill>
              <a:highlight>
                <a:srgbClr val="FFFFFF"/>
              </a:highlight>
              <a:latin typeface="Montserrat ExtraBold"/>
              <a:ea typeface="Montserrat ExtraBold"/>
              <a:cs typeface="Montserrat ExtraBold"/>
              <a:sym typeface="Montserrat ExtraBold"/>
            </a:endParaRPr>
          </a:p>
        </p:txBody>
      </p:sp>
    </p:spTree>
    <p:extLst>
      <p:ext uri="{BB962C8B-B14F-4D97-AF65-F5344CB8AC3E}">
        <p14:creationId xmlns:p14="http://schemas.microsoft.com/office/powerpoint/2010/main" val="3583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Shape 179"/>
        <p:cNvGrpSpPr/>
        <p:nvPr/>
      </p:nvGrpSpPr>
      <p:grpSpPr>
        <a:xfrm>
          <a:off x="0" y="0"/>
          <a:ext cx="0" cy="0"/>
          <a:chOff x="0" y="0"/>
          <a:chExt cx="0" cy="0"/>
        </a:xfrm>
      </p:grpSpPr>
      <p:sp>
        <p:nvSpPr>
          <p:cNvPr id="3" name="Rectangle 2">
            <a:extLst>
              <a:ext uri="{FF2B5EF4-FFF2-40B4-BE49-F238E27FC236}">
                <a16:creationId xmlns:a16="http://schemas.microsoft.com/office/drawing/2014/main" id="{915808FB-F6D9-0158-A8E3-0164C04DB73E}"/>
              </a:ext>
            </a:extLst>
          </p:cNvPr>
          <p:cNvSpPr/>
          <p:nvPr/>
        </p:nvSpPr>
        <p:spPr>
          <a:xfrm>
            <a:off x="-406400" y="-21475"/>
            <a:ext cx="18694400" cy="10287000"/>
          </a:xfrm>
          <a:prstGeom prst="rect">
            <a:avLst/>
          </a:prstGeom>
          <a:solidFill>
            <a:srgbClr val="002060">
              <a:alpha val="8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dirty="0">
              <a:latin typeface="Abadi" panose="020B0604020104020204" pitchFamily="34" charset="0"/>
            </a:endParaRPr>
          </a:p>
        </p:txBody>
      </p:sp>
      <p:sp>
        <p:nvSpPr>
          <p:cNvPr id="181" name="Google Shape;181;p28"/>
          <p:cNvSpPr txBox="1">
            <a:spLocks noGrp="1"/>
          </p:cNvSpPr>
          <p:nvPr>
            <p:ph type="subTitle" idx="1"/>
          </p:nvPr>
        </p:nvSpPr>
        <p:spPr>
          <a:xfrm>
            <a:off x="406400" y="3296279"/>
            <a:ext cx="17068800" cy="6055700"/>
          </a:xfrm>
          <a:prstGeom prst="rect">
            <a:avLst/>
          </a:prstGeom>
        </p:spPr>
        <p:txBody>
          <a:bodyPr spcFirstLastPara="1" vert="horz" wrap="square" lIns="182850" tIns="182850" rIns="182850" bIns="182850" rtlCol="0" anchor="ctr" anchorCtr="0">
            <a:noAutofit/>
          </a:bodyPr>
          <a:lstStyle/>
          <a:p>
            <a:pPr marL="571500" indent="-571500" algn="just">
              <a:spcBef>
                <a:spcPts val="1200"/>
              </a:spcBef>
              <a:buClr>
                <a:schemeClr val="bg1"/>
              </a:buClr>
              <a:buSzPts val="1100"/>
              <a:buFont typeface="Wingdings" panose="05000000000000000000" pitchFamily="2" charset="2"/>
              <a:buChar char="§"/>
            </a:pPr>
            <a:r>
              <a:rPr lang="en-US" sz="4000" dirty="0">
                <a:solidFill>
                  <a:schemeClr val="lt1"/>
                </a:solidFill>
                <a:latin typeface="Verdana" panose="020B0604030504040204" pitchFamily="34" charset="0"/>
                <a:ea typeface="Verdana" panose="020B0604030504040204" pitchFamily="34" charset="0"/>
                <a:cs typeface="Montserrat"/>
                <a:sym typeface="Montserrat"/>
              </a:rPr>
              <a:t>Entry 1 &amp; 2 of 12</a:t>
            </a:r>
            <a:r>
              <a:rPr lang="en-US" sz="4000" baseline="30000" dirty="0">
                <a:solidFill>
                  <a:schemeClr val="lt1"/>
                </a:solidFill>
                <a:latin typeface="Verdana" panose="020B0604030504040204" pitchFamily="34" charset="0"/>
                <a:ea typeface="Verdana" panose="020B0604030504040204" pitchFamily="34" charset="0"/>
                <a:cs typeface="Montserrat"/>
                <a:sym typeface="Montserrat"/>
              </a:rPr>
              <a:t>th</a:t>
            </a:r>
            <a:r>
              <a:rPr lang="en-US" sz="4000" dirty="0">
                <a:solidFill>
                  <a:schemeClr val="lt1"/>
                </a:solidFill>
                <a:latin typeface="Verdana" panose="020B0604030504040204" pitchFamily="34" charset="0"/>
                <a:ea typeface="Verdana" panose="020B0604030504040204" pitchFamily="34" charset="0"/>
                <a:cs typeface="Montserrat"/>
                <a:sym typeface="Montserrat"/>
              </a:rPr>
              <a:t> Schedule, read with Article 243W </a:t>
            </a:r>
          </a:p>
          <a:p>
            <a:pPr marL="0" indent="0" algn="just">
              <a:spcBef>
                <a:spcPts val="1200"/>
              </a:spcBef>
              <a:buClr>
                <a:schemeClr val="bg1"/>
              </a:buClr>
              <a:buSzPts val="1100"/>
            </a:pPr>
            <a:endParaRPr lang="en-US" sz="4000" i="1" dirty="0">
              <a:solidFill>
                <a:schemeClr val="lt1"/>
              </a:solidFill>
              <a:latin typeface="Verdana" panose="020B0604030504040204" pitchFamily="34" charset="0"/>
              <a:ea typeface="Verdana" panose="020B0604030504040204" pitchFamily="34" charset="0"/>
              <a:cs typeface="Montserrat"/>
              <a:sym typeface="Montserrat"/>
            </a:endParaRPr>
          </a:p>
          <a:p>
            <a:pPr marL="0" indent="0" algn="just">
              <a:spcBef>
                <a:spcPts val="1200"/>
              </a:spcBef>
              <a:buClr>
                <a:schemeClr val="bg1"/>
              </a:buClr>
              <a:buSzPts val="1100"/>
            </a:pPr>
            <a:r>
              <a:rPr lang="en-US" sz="4000" i="1" dirty="0">
                <a:solidFill>
                  <a:schemeClr val="lt1"/>
                </a:solidFill>
                <a:latin typeface="Verdana" panose="020B0604030504040204" pitchFamily="34" charset="0"/>
                <a:ea typeface="Verdana" panose="020B0604030504040204" pitchFamily="34" charset="0"/>
                <a:cs typeface="Montserrat"/>
                <a:sym typeface="Montserrat"/>
              </a:rPr>
              <a:t>	“1. Urban planning including town planning.</a:t>
            </a:r>
          </a:p>
          <a:p>
            <a:pPr marL="0" indent="0" algn="just">
              <a:spcBef>
                <a:spcPts val="1200"/>
              </a:spcBef>
              <a:buClr>
                <a:schemeClr val="bg1"/>
              </a:buClr>
              <a:buSzPts val="1100"/>
            </a:pPr>
            <a:r>
              <a:rPr lang="en-US" sz="4000" i="1" dirty="0">
                <a:solidFill>
                  <a:schemeClr val="lt1"/>
                </a:solidFill>
                <a:latin typeface="Verdana" panose="020B0604030504040204" pitchFamily="34" charset="0"/>
                <a:ea typeface="Verdana" panose="020B0604030504040204" pitchFamily="34" charset="0"/>
                <a:cs typeface="Montserrat"/>
                <a:sym typeface="Montserrat"/>
              </a:rPr>
              <a:t> 	2. Planning of land- use and construction of buildings.” </a:t>
            </a:r>
            <a:endParaRPr lang="en-US" sz="4000" b="1" i="1" dirty="0">
              <a:solidFill>
                <a:schemeClr val="lt1"/>
              </a:solidFill>
              <a:latin typeface="Verdana" panose="020B0604030504040204" pitchFamily="34" charset="0"/>
              <a:ea typeface="Verdana" panose="020B0604030504040204" pitchFamily="34" charset="0"/>
              <a:cs typeface="Montserrat"/>
              <a:sym typeface="Montserrat"/>
            </a:endParaRPr>
          </a:p>
          <a:p>
            <a:pPr marL="571500" indent="-571500" algn="just">
              <a:spcBef>
                <a:spcPts val="1200"/>
              </a:spcBef>
              <a:buClr>
                <a:schemeClr val="bg1"/>
              </a:buClr>
              <a:buSzPts val="1100"/>
              <a:buFont typeface="Wingdings" panose="05000000000000000000" pitchFamily="2" charset="2"/>
              <a:buChar char="§"/>
            </a:pPr>
            <a:endParaRPr lang="en-US" sz="4000" b="1" dirty="0">
              <a:solidFill>
                <a:schemeClr val="lt1"/>
              </a:solidFill>
              <a:latin typeface="Verdana" panose="020B0604030504040204" pitchFamily="34" charset="0"/>
              <a:ea typeface="Verdana" panose="020B0604030504040204" pitchFamily="34" charset="0"/>
              <a:cs typeface="Montserrat"/>
              <a:sym typeface="Montserrat"/>
            </a:endParaRPr>
          </a:p>
          <a:p>
            <a:pPr marL="571500" indent="-571500" algn="just">
              <a:spcBef>
                <a:spcPts val="1200"/>
              </a:spcBef>
              <a:buClr>
                <a:schemeClr val="bg1"/>
              </a:buClr>
              <a:buSzPts val="1100"/>
              <a:buFont typeface="Wingdings" panose="05000000000000000000" pitchFamily="2" charset="2"/>
              <a:buChar char="§"/>
            </a:pPr>
            <a:r>
              <a:rPr lang="en-US" sz="4000" b="1" dirty="0">
                <a:solidFill>
                  <a:schemeClr val="lt1"/>
                </a:solidFill>
                <a:latin typeface="Verdana" panose="020B0604030504040204" pitchFamily="34" charset="0"/>
                <a:ea typeface="Verdana" panose="020B0604030504040204" pitchFamily="34" charset="0"/>
                <a:cs typeface="Montserrat"/>
                <a:sym typeface="Montserrat"/>
              </a:rPr>
              <a:t>Notices already issued/inquired by Rajkot SGST and Ahmedabad CGST Audit.  </a:t>
            </a:r>
          </a:p>
          <a:p>
            <a:pPr marL="571500" indent="-571500" algn="just">
              <a:spcBef>
                <a:spcPts val="1200"/>
              </a:spcBef>
              <a:buClr>
                <a:schemeClr val="bg1"/>
              </a:buClr>
              <a:buSzPts val="1100"/>
              <a:buFont typeface="Wingdings" panose="05000000000000000000" pitchFamily="2" charset="2"/>
              <a:buChar char="§"/>
            </a:pPr>
            <a:endParaRPr lang="en-US" sz="4000" dirty="0">
              <a:solidFill>
                <a:schemeClr val="lt1"/>
              </a:solidFill>
              <a:latin typeface="Verdana" panose="020B0604030504040204" pitchFamily="34" charset="0"/>
              <a:ea typeface="Verdana" panose="020B0604030504040204" pitchFamily="34" charset="0"/>
              <a:cs typeface="Montserrat"/>
              <a:sym typeface="Montserrat"/>
            </a:endParaRPr>
          </a:p>
        </p:txBody>
      </p:sp>
      <p:sp>
        <p:nvSpPr>
          <p:cNvPr id="182" name="Google Shape;182;p28"/>
          <p:cNvSpPr txBox="1">
            <a:spLocks noGrp="1"/>
          </p:cNvSpPr>
          <p:nvPr>
            <p:ph type="body" idx="4294967295"/>
          </p:nvPr>
        </p:nvSpPr>
        <p:spPr>
          <a:xfrm>
            <a:off x="624114" y="684902"/>
            <a:ext cx="15588344" cy="1905000"/>
          </a:xfrm>
          <a:prstGeom prst="rect">
            <a:avLst/>
          </a:prstGeom>
        </p:spPr>
        <p:txBody>
          <a:bodyPr spcFirstLastPara="1" vert="horz" wrap="square" lIns="182850" tIns="182850" rIns="182850" bIns="182850" rtlCol="0" anchor="t" anchorCtr="0">
            <a:noAutofit/>
          </a:bodyPr>
          <a:lstStyle/>
          <a:p>
            <a:pPr marL="0" indent="0">
              <a:spcBef>
                <a:spcPts val="0"/>
              </a:spcBef>
              <a:buNone/>
            </a:pPr>
            <a:r>
              <a:rPr lang="en-IN" sz="4800" dirty="0">
                <a:solidFill>
                  <a:srgbClr val="90CCFA"/>
                </a:solidFill>
                <a:latin typeface="Montserrat ExtraBold"/>
                <a:ea typeface="Montserrat ExtraBold"/>
                <a:cs typeface="Montserrat ExtraBold"/>
                <a:sym typeface="Montserrat ExtraBold"/>
              </a:rPr>
              <a:t>FSI Purchased from Municipality </a:t>
            </a:r>
          </a:p>
          <a:p>
            <a:pPr marL="0" indent="0">
              <a:spcBef>
                <a:spcPts val="0"/>
              </a:spcBef>
              <a:buNone/>
            </a:pPr>
            <a:r>
              <a:rPr lang="es" sz="4800" dirty="0">
                <a:solidFill>
                  <a:srgbClr val="90CCFA"/>
                </a:solidFill>
                <a:latin typeface="Montserrat ExtraBold"/>
                <a:ea typeface="Montserrat ExtraBold"/>
                <a:cs typeface="Montserrat ExtraBold"/>
                <a:sym typeface="Montserrat ExtraBold"/>
              </a:rPr>
              <a:t> </a:t>
            </a:r>
            <a:endParaRPr sz="4800" dirty="0">
              <a:solidFill>
                <a:srgbClr val="90CCFA"/>
              </a:solidFill>
              <a:highlight>
                <a:srgbClr val="FFFFFF"/>
              </a:highlight>
              <a:latin typeface="Montserrat ExtraBold"/>
              <a:ea typeface="Montserrat ExtraBold"/>
              <a:cs typeface="Montserrat ExtraBold"/>
              <a:sym typeface="Montserrat ExtraBold"/>
            </a:endParaRPr>
          </a:p>
        </p:txBody>
      </p:sp>
    </p:spTree>
    <p:extLst>
      <p:ext uri="{BB962C8B-B14F-4D97-AF65-F5344CB8AC3E}">
        <p14:creationId xmlns:p14="http://schemas.microsoft.com/office/powerpoint/2010/main" val="116121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Shape 179"/>
        <p:cNvGrpSpPr/>
        <p:nvPr/>
      </p:nvGrpSpPr>
      <p:grpSpPr>
        <a:xfrm>
          <a:off x="0" y="0"/>
          <a:ext cx="0" cy="0"/>
          <a:chOff x="0" y="0"/>
          <a:chExt cx="0" cy="0"/>
        </a:xfrm>
      </p:grpSpPr>
      <p:sp>
        <p:nvSpPr>
          <p:cNvPr id="3" name="Rectangle 2">
            <a:extLst>
              <a:ext uri="{FF2B5EF4-FFF2-40B4-BE49-F238E27FC236}">
                <a16:creationId xmlns:a16="http://schemas.microsoft.com/office/drawing/2014/main" id="{915808FB-F6D9-0158-A8E3-0164C04DB73E}"/>
              </a:ext>
            </a:extLst>
          </p:cNvPr>
          <p:cNvSpPr/>
          <p:nvPr/>
        </p:nvSpPr>
        <p:spPr>
          <a:xfrm>
            <a:off x="-406400" y="-21475"/>
            <a:ext cx="18694400" cy="10287000"/>
          </a:xfrm>
          <a:prstGeom prst="rect">
            <a:avLst/>
          </a:prstGeom>
          <a:solidFill>
            <a:srgbClr val="002060">
              <a:alpha val="8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dirty="0">
              <a:latin typeface="Abadi" panose="020B0604020104020204" pitchFamily="34" charset="0"/>
            </a:endParaRPr>
          </a:p>
        </p:txBody>
      </p:sp>
      <p:sp>
        <p:nvSpPr>
          <p:cNvPr id="181" name="Google Shape;181;p28"/>
          <p:cNvSpPr txBox="1">
            <a:spLocks noGrp="1"/>
          </p:cNvSpPr>
          <p:nvPr>
            <p:ph type="subTitle" idx="1"/>
          </p:nvPr>
        </p:nvSpPr>
        <p:spPr>
          <a:xfrm>
            <a:off x="406400" y="3695700"/>
            <a:ext cx="17068800" cy="6055700"/>
          </a:xfrm>
          <a:prstGeom prst="rect">
            <a:avLst/>
          </a:prstGeom>
        </p:spPr>
        <p:txBody>
          <a:bodyPr spcFirstLastPara="1" vert="horz" wrap="square" lIns="182850" tIns="182850" rIns="182850" bIns="182850" rtlCol="0" anchor="ctr" anchorCtr="0">
            <a:noAutofit/>
          </a:bodyPr>
          <a:lstStyle/>
          <a:p>
            <a:pPr marL="571500" indent="-571500" algn="just">
              <a:spcBef>
                <a:spcPts val="1200"/>
              </a:spcBef>
              <a:buClr>
                <a:schemeClr val="bg1"/>
              </a:buClr>
              <a:buSzPts val="1100"/>
              <a:buFont typeface="Wingdings" panose="05000000000000000000" pitchFamily="2" charset="2"/>
              <a:buChar char="§"/>
            </a:pPr>
            <a:r>
              <a:rPr lang="en-US" sz="4000" dirty="0">
                <a:solidFill>
                  <a:schemeClr val="lt1"/>
                </a:solidFill>
                <a:latin typeface="Verdana" panose="020B0604030504040204" pitchFamily="34" charset="0"/>
                <a:ea typeface="Verdana" panose="020B0604030504040204" pitchFamily="34" charset="0"/>
                <a:cs typeface="Montserrat"/>
                <a:sym typeface="Montserrat"/>
              </a:rPr>
              <a:t>Service Provided by Central Government or State Government or Union territory or any local authority by way of any </a:t>
            </a:r>
            <a:r>
              <a:rPr lang="en-US" sz="4000" b="1" u="sng" dirty="0">
                <a:solidFill>
                  <a:schemeClr val="lt1"/>
                </a:solidFill>
                <a:latin typeface="Verdana" panose="020B0604030504040204" pitchFamily="34" charset="0"/>
                <a:ea typeface="Verdana" panose="020B0604030504040204" pitchFamily="34" charset="0"/>
                <a:cs typeface="Montserrat"/>
                <a:sym typeface="Montserrat"/>
              </a:rPr>
              <a:t>activity in relation</a:t>
            </a:r>
            <a:r>
              <a:rPr lang="en-US" sz="4000" dirty="0">
                <a:solidFill>
                  <a:schemeClr val="lt1"/>
                </a:solidFill>
                <a:latin typeface="Verdana" panose="020B0604030504040204" pitchFamily="34" charset="0"/>
                <a:ea typeface="Verdana" panose="020B0604030504040204" pitchFamily="34" charset="0"/>
                <a:cs typeface="Montserrat"/>
                <a:sym typeface="Montserrat"/>
              </a:rPr>
              <a:t> to a function entrusted to a Panchayat under article 243G of the Constitution or to a Municipality under article 243W of the Constitution. </a:t>
            </a:r>
            <a:r>
              <a:rPr lang="en-US" sz="4000" b="1" dirty="0">
                <a:solidFill>
                  <a:schemeClr val="lt1"/>
                </a:solidFill>
                <a:latin typeface="Verdana" panose="020B0604030504040204" pitchFamily="34" charset="0"/>
                <a:ea typeface="Verdana" panose="020B0604030504040204" pitchFamily="34" charset="0"/>
                <a:cs typeface="Montserrat"/>
                <a:sym typeface="Montserrat"/>
              </a:rPr>
              <a:t>Neither Goods nor Service under Notification No. 14/2017-Central Tax (Rate)</a:t>
            </a:r>
          </a:p>
          <a:p>
            <a:pPr marL="571500" indent="-571500" algn="just">
              <a:spcBef>
                <a:spcPts val="1200"/>
              </a:spcBef>
              <a:buClr>
                <a:schemeClr val="bg1"/>
              </a:buClr>
              <a:buSzPts val="1100"/>
              <a:buFont typeface="Wingdings" panose="05000000000000000000" pitchFamily="2" charset="2"/>
              <a:buChar char="§"/>
            </a:pPr>
            <a:endParaRPr lang="en-US" sz="4000" dirty="0">
              <a:solidFill>
                <a:schemeClr val="lt1"/>
              </a:solidFill>
              <a:latin typeface="Verdana" panose="020B0604030504040204" pitchFamily="34" charset="0"/>
              <a:ea typeface="Verdana" panose="020B0604030504040204" pitchFamily="34" charset="0"/>
              <a:cs typeface="Montserrat"/>
              <a:sym typeface="Montserrat"/>
            </a:endParaRPr>
          </a:p>
          <a:p>
            <a:pPr marL="571500" indent="-571500" algn="just">
              <a:spcBef>
                <a:spcPts val="1200"/>
              </a:spcBef>
              <a:buClr>
                <a:schemeClr val="bg1"/>
              </a:buClr>
              <a:buSzPts val="1100"/>
              <a:buFont typeface="Wingdings" panose="05000000000000000000" pitchFamily="2" charset="2"/>
              <a:buChar char="§"/>
            </a:pPr>
            <a:r>
              <a:rPr lang="en-US" sz="4000" b="1" dirty="0">
                <a:solidFill>
                  <a:schemeClr val="lt1"/>
                </a:solidFill>
                <a:latin typeface="Verdana" panose="020B0604030504040204" pitchFamily="34" charset="0"/>
                <a:ea typeface="Verdana" panose="020B0604030504040204" pitchFamily="34" charset="0"/>
                <a:cs typeface="Montserrat"/>
                <a:sym typeface="Montserrat"/>
              </a:rPr>
              <a:t>Entry 1 &amp; 2 of 12</a:t>
            </a:r>
            <a:r>
              <a:rPr lang="en-US" sz="4000" b="1" baseline="30000" dirty="0">
                <a:solidFill>
                  <a:schemeClr val="lt1"/>
                </a:solidFill>
                <a:latin typeface="Verdana" panose="020B0604030504040204" pitchFamily="34" charset="0"/>
                <a:ea typeface="Verdana" panose="020B0604030504040204" pitchFamily="34" charset="0"/>
                <a:cs typeface="Montserrat"/>
                <a:sym typeface="Montserrat"/>
              </a:rPr>
              <a:t>th</a:t>
            </a:r>
            <a:r>
              <a:rPr lang="en-US" sz="4000" b="1" dirty="0">
                <a:solidFill>
                  <a:schemeClr val="lt1"/>
                </a:solidFill>
                <a:latin typeface="Verdana" panose="020B0604030504040204" pitchFamily="34" charset="0"/>
                <a:ea typeface="Verdana" panose="020B0604030504040204" pitchFamily="34" charset="0"/>
                <a:cs typeface="Montserrat"/>
                <a:sym typeface="Montserrat"/>
              </a:rPr>
              <a:t> Schedule, read with Article 243W </a:t>
            </a:r>
          </a:p>
          <a:p>
            <a:pPr marL="0" indent="0" algn="just">
              <a:spcBef>
                <a:spcPts val="1200"/>
              </a:spcBef>
              <a:buClr>
                <a:schemeClr val="bg1"/>
              </a:buClr>
              <a:buSzPts val="1100"/>
            </a:pPr>
            <a:endParaRPr lang="en-US" sz="4000" i="1" dirty="0">
              <a:solidFill>
                <a:schemeClr val="lt1"/>
              </a:solidFill>
              <a:latin typeface="Verdana" panose="020B0604030504040204" pitchFamily="34" charset="0"/>
              <a:ea typeface="Verdana" panose="020B0604030504040204" pitchFamily="34" charset="0"/>
              <a:cs typeface="Montserrat"/>
              <a:sym typeface="Montserrat"/>
            </a:endParaRPr>
          </a:p>
          <a:p>
            <a:pPr marL="0" indent="0" algn="just">
              <a:spcBef>
                <a:spcPts val="1200"/>
              </a:spcBef>
              <a:buClr>
                <a:schemeClr val="bg1"/>
              </a:buClr>
              <a:buSzPts val="1100"/>
            </a:pPr>
            <a:r>
              <a:rPr lang="en-US" sz="4000" i="1" dirty="0">
                <a:solidFill>
                  <a:schemeClr val="lt1"/>
                </a:solidFill>
                <a:latin typeface="Verdana" panose="020B0604030504040204" pitchFamily="34" charset="0"/>
                <a:ea typeface="Verdana" panose="020B0604030504040204" pitchFamily="34" charset="0"/>
                <a:cs typeface="Montserrat"/>
                <a:sym typeface="Montserrat"/>
              </a:rPr>
              <a:t>	“1. Urban planning including town planning.</a:t>
            </a:r>
          </a:p>
          <a:p>
            <a:pPr marL="0" indent="0" algn="just">
              <a:spcBef>
                <a:spcPts val="1200"/>
              </a:spcBef>
              <a:buClr>
                <a:schemeClr val="bg1"/>
              </a:buClr>
              <a:buSzPts val="1100"/>
            </a:pPr>
            <a:r>
              <a:rPr lang="en-US" sz="4000" i="1" dirty="0">
                <a:solidFill>
                  <a:schemeClr val="lt1"/>
                </a:solidFill>
                <a:latin typeface="Verdana" panose="020B0604030504040204" pitchFamily="34" charset="0"/>
                <a:ea typeface="Verdana" panose="020B0604030504040204" pitchFamily="34" charset="0"/>
                <a:cs typeface="Montserrat"/>
                <a:sym typeface="Montserrat"/>
              </a:rPr>
              <a:t> 	2. Planning of land- use and construction of buildings.” </a:t>
            </a:r>
            <a:endParaRPr lang="en-US" sz="4000" b="1" i="1" dirty="0">
              <a:solidFill>
                <a:schemeClr val="lt1"/>
              </a:solidFill>
              <a:latin typeface="Verdana" panose="020B0604030504040204" pitchFamily="34" charset="0"/>
              <a:ea typeface="Verdana" panose="020B0604030504040204" pitchFamily="34" charset="0"/>
              <a:cs typeface="Montserrat"/>
              <a:sym typeface="Montserrat"/>
            </a:endParaRPr>
          </a:p>
          <a:p>
            <a:pPr marL="571500" indent="-571500" algn="just">
              <a:spcBef>
                <a:spcPts val="1200"/>
              </a:spcBef>
              <a:buClr>
                <a:schemeClr val="bg1"/>
              </a:buClr>
              <a:buSzPts val="1100"/>
              <a:buFont typeface="Wingdings" panose="05000000000000000000" pitchFamily="2" charset="2"/>
              <a:buChar char="§"/>
            </a:pPr>
            <a:endParaRPr lang="en-US" sz="4000" b="1" dirty="0">
              <a:solidFill>
                <a:schemeClr val="lt1"/>
              </a:solidFill>
              <a:latin typeface="Verdana" panose="020B0604030504040204" pitchFamily="34" charset="0"/>
              <a:ea typeface="Verdana" panose="020B0604030504040204" pitchFamily="34" charset="0"/>
              <a:cs typeface="Montserrat"/>
              <a:sym typeface="Montserrat"/>
            </a:endParaRPr>
          </a:p>
          <a:p>
            <a:pPr marL="571500" indent="-571500" algn="just">
              <a:spcBef>
                <a:spcPts val="1200"/>
              </a:spcBef>
              <a:buClr>
                <a:schemeClr val="bg1"/>
              </a:buClr>
              <a:buSzPts val="1100"/>
              <a:buFont typeface="Wingdings" panose="05000000000000000000" pitchFamily="2" charset="2"/>
              <a:buChar char="§"/>
            </a:pPr>
            <a:endParaRPr lang="en-US" sz="4000" b="1" dirty="0">
              <a:solidFill>
                <a:schemeClr val="lt1"/>
              </a:solidFill>
              <a:latin typeface="Verdana" panose="020B0604030504040204" pitchFamily="34" charset="0"/>
              <a:ea typeface="Verdana" panose="020B0604030504040204" pitchFamily="34" charset="0"/>
              <a:cs typeface="Montserrat"/>
              <a:sym typeface="Montserrat"/>
            </a:endParaRPr>
          </a:p>
          <a:p>
            <a:pPr marL="571500" indent="-571500" algn="just">
              <a:spcBef>
                <a:spcPts val="1200"/>
              </a:spcBef>
              <a:buClr>
                <a:schemeClr val="bg1"/>
              </a:buClr>
              <a:buSzPts val="1100"/>
              <a:buFont typeface="Wingdings" panose="05000000000000000000" pitchFamily="2" charset="2"/>
              <a:buChar char="§"/>
            </a:pPr>
            <a:endParaRPr lang="en-US" sz="4000" dirty="0">
              <a:solidFill>
                <a:schemeClr val="lt1"/>
              </a:solidFill>
              <a:latin typeface="Verdana" panose="020B0604030504040204" pitchFamily="34" charset="0"/>
              <a:ea typeface="Verdana" panose="020B0604030504040204" pitchFamily="34" charset="0"/>
              <a:cs typeface="Montserrat"/>
              <a:sym typeface="Montserrat"/>
            </a:endParaRPr>
          </a:p>
        </p:txBody>
      </p:sp>
      <p:sp>
        <p:nvSpPr>
          <p:cNvPr id="182" name="Google Shape;182;p28"/>
          <p:cNvSpPr txBox="1">
            <a:spLocks noGrp="1"/>
          </p:cNvSpPr>
          <p:nvPr>
            <p:ph type="body" idx="4294967295"/>
          </p:nvPr>
        </p:nvSpPr>
        <p:spPr>
          <a:xfrm>
            <a:off x="624114" y="684902"/>
            <a:ext cx="15588344" cy="1905000"/>
          </a:xfrm>
          <a:prstGeom prst="rect">
            <a:avLst/>
          </a:prstGeom>
        </p:spPr>
        <p:txBody>
          <a:bodyPr spcFirstLastPara="1" vert="horz" wrap="square" lIns="182850" tIns="182850" rIns="182850" bIns="182850" rtlCol="0" anchor="t" anchorCtr="0">
            <a:noAutofit/>
          </a:bodyPr>
          <a:lstStyle/>
          <a:p>
            <a:pPr marL="0" indent="0">
              <a:spcBef>
                <a:spcPts val="0"/>
              </a:spcBef>
              <a:buNone/>
            </a:pPr>
            <a:r>
              <a:rPr lang="en-IN" sz="4800" dirty="0">
                <a:solidFill>
                  <a:srgbClr val="90CCFA"/>
                </a:solidFill>
                <a:latin typeface="Montserrat ExtraBold"/>
                <a:ea typeface="Montserrat ExtraBold"/>
                <a:cs typeface="Montserrat ExtraBold"/>
                <a:sym typeface="Montserrat ExtraBold"/>
              </a:rPr>
              <a:t>FSI Purchased from Municipality </a:t>
            </a:r>
          </a:p>
          <a:p>
            <a:pPr marL="0" indent="0">
              <a:spcBef>
                <a:spcPts val="0"/>
              </a:spcBef>
              <a:buNone/>
            </a:pPr>
            <a:r>
              <a:rPr lang="es" sz="4800" dirty="0">
                <a:solidFill>
                  <a:srgbClr val="90CCFA"/>
                </a:solidFill>
                <a:latin typeface="Montserrat ExtraBold"/>
                <a:ea typeface="Montserrat ExtraBold"/>
                <a:cs typeface="Montserrat ExtraBold"/>
                <a:sym typeface="Montserrat ExtraBold"/>
              </a:rPr>
              <a:t> </a:t>
            </a:r>
            <a:endParaRPr sz="4800" dirty="0">
              <a:solidFill>
                <a:srgbClr val="90CCFA"/>
              </a:solidFill>
              <a:highlight>
                <a:srgbClr val="FFFFFF"/>
              </a:highlight>
              <a:latin typeface="Montserrat ExtraBold"/>
              <a:ea typeface="Montserrat ExtraBold"/>
              <a:cs typeface="Montserrat ExtraBold"/>
              <a:sym typeface="Montserrat ExtraBold"/>
            </a:endParaRPr>
          </a:p>
        </p:txBody>
      </p:sp>
    </p:spTree>
    <p:extLst>
      <p:ext uri="{BB962C8B-B14F-4D97-AF65-F5344CB8AC3E}">
        <p14:creationId xmlns:p14="http://schemas.microsoft.com/office/powerpoint/2010/main" val="182567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0333" b="-10333"/>
            </a:stretch>
          </a:blipFill>
        </p:spPr>
        <p:txBody>
          <a:bodyPr/>
          <a:lstStyle/>
          <a:p>
            <a:endParaRPr lang="en-IN"/>
          </a:p>
        </p:txBody>
      </p:sp>
      <p:grpSp>
        <p:nvGrpSpPr>
          <p:cNvPr id="3" name="Group 3"/>
          <p:cNvGrpSpPr/>
          <p:nvPr/>
        </p:nvGrpSpPr>
        <p:grpSpPr>
          <a:xfrm>
            <a:off x="0" y="3600450"/>
            <a:ext cx="3488389" cy="3086100"/>
            <a:chOff x="0" y="0"/>
            <a:chExt cx="918753" cy="812800"/>
          </a:xfrm>
        </p:grpSpPr>
        <p:sp>
          <p:nvSpPr>
            <p:cNvPr id="4" name="Freeform 4"/>
            <p:cNvSpPr/>
            <p:nvPr/>
          </p:nvSpPr>
          <p:spPr>
            <a:xfrm>
              <a:off x="0" y="0"/>
              <a:ext cx="918753" cy="812800"/>
            </a:xfrm>
            <a:custGeom>
              <a:avLst/>
              <a:gdLst/>
              <a:ahLst/>
              <a:cxnLst/>
              <a:rect l="l" t="t" r="r" b="b"/>
              <a:pathLst>
                <a:path w="918753" h="812800">
                  <a:moveTo>
                    <a:pt x="0" y="0"/>
                  </a:moveTo>
                  <a:lnTo>
                    <a:pt x="918753" y="0"/>
                  </a:lnTo>
                  <a:lnTo>
                    <a:pt x="918753" y="812800"/>
                  </a:lnTo>
                  <a:lnTo>
                    <a:pt x="0" y="812800"/>
                  </a:lnTo>
                  <a:close/>
                </a:path>
              </a:pathLst>
            </a:custGeom>
            <a:solidFill>
              <a:srgbClr val="84A6C2">
                <a:alpha val="86667"/>
              </a:srgbClr>
            </a:solidFill>
          </p:spPr>
          <p:txBody>
            <a:bodyPr/>
            <a:lstStyle/>
            <a:p>
              <a:endParaRPr lang="en-IN"/>
            </a:p>
          </p:txBody>
        </p:sp>
        <p:sp>
          <p:nvSpPr>
            <p:cNvPr id="5" name="TextBox 5"/>
            <p:cNvSpPr txBox="1"/>
            <p:nvPr/>
          </p:nvSpPr>
          <p:spPr>
            <a:xfrm>
              <a:off x="0" y="-38100"/>
              <a:ext cx="918753"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3937244" y="3600450"/>
            <a:ext cx="10413512" cy="3086100"/>
            <a:chOff x="0" y="0"/>
            <a:chExt cx="2742653" cy="812800"/>
          </a:xfrm>
        </p:grpSpPr>
        <p:sp>
          <p:nvSpPr>
            <p:cNvPr id="7" name="Freeform 7"/>
            <p:cNvSpPr/>
            <p:nvPr/>
          </p:nvSpPr>
          <p:spPr>
            <a:xfrm>
              <a:off x="0" y="0"/>
              <a:ext cx="2742654" cy="812800"/>
            </a:xfrm>
            <a:custGeom>
              <a:avLst/>
              <a:gdLst/>
              <a:ahLst/>
              <a:cxnLst/>
              <a:rect l="l" t="t" r="r" b="b"/>
              <a:pathLst>
                <a:path w="2742654" h="812800">
                  <a:moveTo>
                    <a:pt x="0" y="0"/>
                  </a:moveTo>
                  <a:lnTo>
                    <a:pt x="2742654" y="0"/>
                  </a:lnTo>
                  <a:lnTo>
                    <a:pt x="2742654" y="812800"/>
                  </a:lnTo>
                  <a:lnTo>
                    <a:pt x="0" y="812800"/>
                  </a:lnTo>
                  <a:close/>
                </a:path>
              </a:pathLst>
            </a:custGeom>
            <a:solidFill>
              <a:srgbClr val="84A6C2">
                <a:alpha val="86667"/>
              </a:srgbClr>
            </a:solidFill>
          </p:spPr>
          <p:txBody>
            <a:bodyPr/>
            <a:lstStyle/>
            <a:p>
              <a:endParaRPr lang="en-IN"/>
            </a:p>
          </p:txBody>
        </p:sp>
        <p:sp>
          <p:nvSpPr>
            <p:cNvPr id="8" name="TextBox 8"/>
            <p:cNvSpPr txBox="1"/>
            <p:nvPr/>
          </p:nvSpPr>
          <p:spPr>
            <a:xfrm>
              <a:off x="0" y="-38100"/>
              <a:ext cx="2742653"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4799611" y="3600450"/>
            <a:ext cx="3488389" cy="3086100"/>
            <a:chOff x="0" y="0"/>
            <a:chExt cx="918753" cy="812800"/>
          </a:xfrm>
        </p:grpSpPr>
        <p:sp>
          <p:nvSpPr>
            <p:cNvPr id="10" name="Freeform 10"/>
            <p:cNvSpPr/>
            <p:nvPr/>
          </p:nvSpPr>
          <p:spPr>
            <a:xfrm>
              <a:off x="0" y="0"/>
              <a:ext cx="918753" cy="812800"/>
            </a:xfrm>
            <a:custGeom>
              <a:avLst/>
              <a:gdLst/>
              <a:ahLst/>
              <a:cxnLst/>
              <a:rect l="l" t="t" r="r" b="b"/>
              <a:pathLst>
                <a:path w="918753" h="812800">
                  <a:moveTo>
                    <a:pt x="0" y="0"/>
                  </a:moveTo>
                  <a:lnTo>
                    <a:pt x="918753" y="0"/>
                  </a:lnTo>
                  <a:lnTo>
                    <a:pt x="918753" y="812800"/>
                  </a:lnTo>
                  <a:lnTo>
                    <a:pt x="0" y="812800"/>
                  </a:lnTo>
                  <a:close/>
                </a:path>
              </a:pathLst>
            </a:custGeom>
            <a:solidFill>
              <a:srgbClr val="84A6C2">
                <a:alpha val="86667"/>
              </a:srgbClr>
            </a:solidFill>
          </p:spPr>
          <p:txBody>
            <a:bodyPr/>
            <a:lstStyle/>
            <a:p>
              <a:endParaRPr lang="en-IN"/>
            </a:p>
          </p:txBody>
        </p:sp>
        <p:sp>
          <p:nvSpPr>
            <p:cNvPr id="11" name="TextBox 11"/>
            <p:cNvSpPr txBox="1"/>
            <p:nvPr/>
          </p:nvSpPr>
          <p:spPr>
            <a:xfrm>
              <a:off x="0" y="-38100"/>
              <a:ext cx="918753" cy="850900"/>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5105400" y="3484631"/>
            <a:ext cx="8305800" cy="2522229"/>
          </a:xfrm>
          <a:prstGeom prst="rect">
            <a:avLst/>
          </a:prstGeom>
        </p:spPr>
        <p:txBody>
          <a:bodyPr wrap="square" lIns="0" tIns="0" rIns="0" bIns="0" rtlCol="0" anchor="t">
            <a:spAutoFit/>
          </a:bodyPr>
          <a:lstStyle/>
          <a:p>
            <a:pPr algn="ctr">
              <a:lnSpc>
                <a:spcPts val="13809"/>
              </a:lnSpc>
            </a:pPr>
            <a:r>
              <a:rPr lang="en-US" sz="5000" dirty="0">
                <a:solidFill>
                  <a:srgbClr val="FFFFFF"/>
                </a:solidFill>
                <a:latin typeface="Poppins Bold"/>
              </a:rPr>
              <a:t>Punit Prajapati &amp; Co. </a:t>
            </a:r>
          </a:p>
          <a:p>
            <a:pPr algn="ctr">
              <a:lnSpc>
                <a:spcPct val="150000"/>
              </a:lnSpc>
            </a:pPr>
            <a:r>
              <a:rPr lang="en-US" sz="3600" dirty="0">
                <a:solidFill>
                  <a:srgbClr val="FFFFFF"/>
                </a:solidFill>
                <a:latin typeface="Verdana" panose="020B0604030504040204" pitchFamily="34" charset="0"/>
                <a:ea typeface="Verdana" panose="020B0604030504040204" pitchFamily="34" charset="0"/>
              </a:rPr>
              <a:t>www.punitprajapti.com</a:t>
            </a:r>
          </a:p>
        </p:txBody>
      </p:sp>
      <p:sp>
        <p:nvSpPr>
          <p:cNvPr id="14" name="TextBox 12">
            <a:extLst>
              <a:ext uri="{FF2B5EF4-FFF2-40B4-BE49-F238E27FC236}">
                <a16:creationId xmlns:a16="http://schemas.microsoft.com/office/drawing/2014/main" id="{DE2CAA32-02E9-58B0-4A0E-E81D2788A41C}"/>
              </a:ext>
            </a:extLst>
          </p:cNvPr>
          <p:cNvSpPr txBox="1"/>
          <p:nvPr/>
        </p:nvSpPr>
        <p:spPr>
          <a:xfrm>
            <a:off x="118613" y="5037772"/>
            <a:ext cx="3031189" cy="1477328"/>
          </a:xfrm>
          <a:prstGeom prst="rect">
            <a:avLst/>
          </a:prstGeom>
        </p:spPr>
        <p:txBody>
          <a:bodyPr wrap="square" lIns="0" tIns="0" rIns="0" bIns="0" rtlCol="0" anchor="t">
            <a:spAutoFit/>
          </a:bodyPr>
          <a:lstStyle/>
          <a:p>
            <a:pPr algn="ctr"/>
            <a:r>
              <a:rPr lang="en-US" sz="2400" b="1" dirty="0">
                <a:solidFill>
                  <a:srgbClr val="FFFFFF"/>
                </a:solidFill>
                <a:latin typeface="Arial" panose="020B0604020202020204" pitchFamily="34" charset="0"/>
                <a:ea typeface="Verdana" panose="020B0604030504040204" pitchFamily="34" charset="0"/>
                <a:cs typeface="Arial" panose="020B0604020202020204" pitchFamily="34" charset="0"/>
              </a:rPr>
              <a:t>1119-1120, Iconic Shyamal, Shyamal Cross Road, Ahmedabad – 15 </a:t>
            </a:r>
          </a:p>
        </p:txBody>
      </p:sp>
      <p:sp>
        <p:nvSpPr>
          <p:cNvPr id="15" name="TextBox 12">
            <a:extLst>
              <a:ext uri="{FF2B5EF4-FFF2-40B4-BE49-F238E27FC236}">
                <a16:creationId xmlns:a16="http://schemas.microsoft.com/office/drawing/2014/main" id="{EBD3E677-E76D-6EBE-AD27-086BB7F28C39}"/>
              </a:ext>
            </a:extLst>
          </p:cNvPr>
          <p:cNvSpPr txBox="1"/>
          <p:nvPr/>
        </p:nvSpPr>
        <p:spPr>
          <a:xfrm>
            <a:off x="5562600" y="3484631"/>
            <a:ext cx="7405567" cy="1506823"/>
          </a:xfrm>
          <a:prstGeom prst="rect">
            <a:avLst/>
          </a:prstGeom>
        </p:spPr>
        <p:txBody>
          <a:bodyPr wrap="square" lIns="0" tIns="0" rIns="0" bIns="0" rtlCol="0" anchor="t">
            <a:spAutoFit/>
          </a:bodyPr>
          <a:lstStyle/>
          <a:p>
            <a:pPr algn="ctr">
              <a:lnSpc>
                <a:spcPts val="13809"/>
              </a:lnSpc>
            </a:pPr>
            <a:r>
              <a:rPr lang="en-US" sz="5000" dirty="0">
                <a:solidFill>
                  <a:srgbClr val="FFFFFF"/>
                </a:solidFill>
                <a:latin typeface="Poppins Bold"/>
              </a:rPr>
              <a:t>Punit Prajapati &amp; Co. </a:t>
            </a:r>
          </a:p>
        </p:txBody>
      </p:sp>
      <p:sp>
        <p:nvSpPr>
          <p:cNvPr id="16" name="TextBox 12">
            <a:extLst>
              <a:ext uri="{FF2B5EF4-FFF2-40B4-BE49-F238E27FC236}">
                <a16:creationId xmlns:a16="http://schemas.microsoft.com/office/drawing/2014/main" id="{BE16C849-699C-B276-D665-3328B58D7313}"/>
              </a:ext>
            </a:extLst>
          </p:cNvPr>
          <p:cNvSpPr txBox="1"/>
          <p:nvPr/>
        </p:nvSpPr>
        <p:spPr>
          <a:xfrm>
            <a:off x="-267214" y="3263750"/>
            <a:ext cx="3819776" cy="1506823"/>
          </a:xfrm>
          <a:prstGeom prst="rect">
            <a:avLst/>
          </a:prstGeom>
        </p:spPr>
        <p:txBody>
          <a:bodyPr wrap="square" lIns="0" tIns="0" rIns="0" bIns="0" rtlCol="0" anchor="t">
            <a:spAutoFit/>
          </a:bodyPr>
          <a:lstStyle/>
          <a:p>
            <a:pPr algn="ctr">
              <a:lnSpc>
                <a:spcPts val="13809"/>
              </a:lnSpc>
            </a:pPr>
            <a:r>
              <a:rPr lang="en-US" sz="3600" dirty="0">
                <a:solidFill>
                  <a:srgbClr val="002060"/>
                </a:solidFill>
                <a:latin typeface="Poppins Bold"/>
              </a:rPr>
              <a:t>Ahmedabad</a:t>
            </a:r>
            <a:endParaRPr lang="en-US" sz="4000" dirty="0">
              <a:solidFill>
                <a:srgbClr val="002060"/>
              </a:solidFill>
              <a:latin typeface="Poppins Bold"/>
            </a:endParaRPr>
          </a:p>
        </p:txBody>
      </p:sp>
      <p:sp>
        <p:nvSpPr>
          <p:cNvPr id="17" name="TextBox 12">
            <a:extLst>
              <a:ext uri="{FF2B5EF4-FFF2-40B4-BE49-F238E27FC236}">
                <a16:creationId xmlns:a16="http://schemas.microsoft.com/office/drawing/2014/main" id="{B58D2ABD-0949-8F08-41FD-91A6DF8F628B}"/>
              </a:ext>
            </a:extLst>
          </p:cNvPr>
          <p:cNvSpPr txBox="1"/>
          <p:nvPr/>
        </p:nvSpPr>
        <p:spPr>
          <a:xfrm>
            <a:off x="15138198" y="5095180"/>
            <a:ext cx="3031189" cy="1477328"/>
          </a:xfrm>
          <a:prstGeom prst="rect">
            <a:avLst/>
          </a:prstGeom>
        </p:spPr>
        <p:txBody>
          <a:bodyPr wrap="square" lIns="0" tIns="0" rIns="0" bIns="0" rtlCol="0" anchor="t">
            <a:spAutoFit/>
          </a:bodyPr>
          <a:lstStyle/>
          <a:p>
            <a:pPr algn="ctr"/>
            <a:r>
              <a:rPr lang="en-US" sz="2400" b="1" dirty="0">
                <a:solidFill>
                  <a:srgbClr val="FFFFFF"/>
                </a:solidFill>
                <a:latin typeface="Arial" panose="020B0604020202020204" pitchFamily="34" charset="0"/>
                <a:ea typeface="Verdana" panose="020B0604030504040204" pitchFamily="34" charset="0"/>
                <a:cs typeface="Arial" panose="020B0604020202020204" pitchFamily="34" charset="0"/>
              </a:rPr>
              <a:t>1101, RK Prime, Next to Silver </a:t>
            </a:r>
            <a:r>
              <a:rPr lang="en-US" sz="2400" b="1" dirty="0" err="1">
                <a:solidFill>
                  <a:srgbClr val="FFFFFF"/>
                </a:solidFill>
                <a:latin typeface="Arial" panose="020B0604020202020204" pitchFamily="34" charset="0"/>
                <a:ea typeface="Verdana" panose="020B0604030504040204" pitchFamily="34" charset="0"/>
                <a:cs typeface="Arial" panose="020B0604020202020204" pitchFamily="34" charset="0"/>
              </a:rPr>
              <a:t>Hights</a:t>
            </a:r>
            <a:r>
              <a:rPr lang="en-US" sz="2400" b="1" dirty="0">
                <a:solidFill>
                  <a:srgbClr val="FFFFFF"/>
                </a:solidFill>
                <a:latin typeface="Arial" panose="020B0604020202020204" pitchFamily="34" charset="0"/>
                <a:ea typeface="Verdana" panose="020B0604030504040204" pitchFamily="34" charset="0"/>
                <a:cs typeface="Arial" panose="020B0604020202020204" pitchFamily="34" charset="0"/>
              </a:rPr>
              <a:t>, 150Ft Ring Road, Rajkot. </a:t>
            </a:r>
          </a:p>
        </p:txBody>
      </p:sp>
      <p:sp>
        <p:nvSpPr>
          <p:cNvPr id="18" name="TextBox 12">
            <a:extLst>
              <a:ext uri="{FF2B5EF4-FFF2-40B4-BE49-F238E27FC236}">
                <a16:creationId xmlns:a16="http://schemas.microsoft.com/office/drawing/2014/main" id="{0F97F717-B04E-67D3-1A20-B34B403EDA48}"/>
              </a:ext>
            </a:extLst>
          </p:cNvPr>
          <p:cNvSpPr txBox="1"/>
          <p:nvPr/>
        </p:nvSpPr>
        <p:spPr>
          <a:xfrm>
            <a:off x="12962184" y="3359329"/>
            <a:ext cx="7405567" cy="1506823"/>
          </a:xfrm>
          <a:prstGeom prst="rect">
            <a:avLst/>
          </a:prstGeom>
        </p:spPr>
        <p:txBody>
          <a:bodyPr wrap="square" lIns="0" tIns="0" rIns="0" bIns="0" rtlCol="0" anchor="t">
            <a:spAutoFit/>
          </a:bodyPr>
          <a:lstStyle/>
          <a:p>
            <a:pPr algn="ctr">
              <a:lnSpc>
                <a:spcPts val="13809"/>
              </a:lnSpc>
            </a:pPr>
            <a:r>
              <a:rPr lang="en-US" sz="4000" dirty="0">
                <a:solidFill>
                  <a:srgbClr val="002060"/>
                </a:solidFill>
                <a:latin typeface="Poppins Bold"/>
              </a:rPr>
              <a:t>Rajkot </a:t>
            </a:r>
          </a:p>
        </p:txBody>
      </p:sp>
      <p:sp>
        <p:nvSpPr>
          <p:cNvPr id="19" name="TextBox 12">
            <a:extLst>
              <a:ext uri="{FF2B5EF4-FFF2-40B4-BE49-F238E27FC236}">
                <a16:creationId xmlns:a16="http://schemas.microsoft.com/office/drawing/2014/main" id="{B05CC554-8FB9-03FA-221C-5011CC774EAE}"/>
              </a:ext>
            </a:extLst>
          </p:cNvPr>
          <p:cNvSpPr txBox="1"/>
          <p:nvPr/>
        </p:nvSpPr>
        <p:spPr>
          <a:xfrm>
            <a:off x="5101244" y="569210"/>
            <a:ext cx="7405567" cy="1506823"/>
          </a:xfrm>
          <a:prstGeom prst="rect">
            <a:avLst/>
          </a:prstGeom>
        </p:spPr>
        <p:txBody>
          <a:bodyPr wrap="square" lIns="0" tIns="0" rIns="0" bIns="0" rtlCol="0" anchor="t">
            <a:spAutoFit/>
          </a:bodyPr>
          <a:lstStyle/>
          <a:p>
            <a:pPr algn="ctr">
              <a:lnSpc>
                <a:spcPts val="13809"/>
              </a:lnSpc>
            </a:pPr>
            <a:r>
              <a:rPr lang="en-US" sz="5000" dirty="0">
                <a:solidFill>
                  <a:srgbClr val="FFFFFF"/>
                </a:solidFill>
                <a:latin typeface="Poppins Bold"/>
              </a:rPr>
              <a:t>Thank You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50"/>
          <p:cNvSpPr txBox="1">
            <a:spLocks noGrp="1"/>
          </p:cNvSpPr>
          <p:nvPr>
            <p:ph type="title"/>
          </p:nvPr>
        </p:nvSpPr>
        <p:spPr>
          <a:xfrm>
            <a:off x="1452199" y="-1546600"/>
            <a:ext cx="8558978" cy="4341600"/>
          </a:xfrm>
          <a:prstGeom prst="rect">
            <a:avLst/>
          </a:prstGeom>
        </p:spPr>
        <p:txBody>
          <a:bodyPr spcFirstLastPara="1" vert="horz" wrap="square" lIns="182850" tIns="182850" rIns="182850" bIns="182850" rtlCol="0" anchor="b" anchorCtr="0">
            <a:noAutofit/>
          </a:bodyPr>
          <a:lstStyle/>
          <a:p>
            <a:pPr algn="l"/>
            <a:r>
              <a:rPr lang="es" dirty="0">
                <a:solidFill>
                  <a:srgbClr val="90CCFA"/>
                </a:solidFill>
              </a:rPr>
              <a:t>Development Rights</a:t>
            </a:r>
            <a:br>
              <a:rPr lang="es" dirty="0">
                <a:solidFill>
                  <a:srgbClr val="90CCFA"/>
                </a:solidFill>
              </a:rPr>
            </a:br>
            <a:r>
              <a:rPr lang="es" dirty="0">
                <a:solidFill>
                  <a:srgbClr val="252525"/>
                </a:solidFill>
              </a:rPr>
              <a:t>Types </a:t>
            </a:r>
            <a:endParaRPr dirty="0">
              <a:solidFill>
                <a:srgbClr val="252525"/>
              </a:solidFill>
            </a:endParaRPr>
          </a:p>
        </p:txBody>
      </p:sp>
      <p:sp>
        <p:nvSpPr>
          <p:cNvPr id="540" name="Google Shape;540;p50"/>
          <p:cNvSpPr/>
          <p:nvPr/>
        </p:nvSpPr>
        <p:spPr>
          <a:xfrm rot="-5400000">
            <a:off x="3362250" y="6043850"/>
            <a:ext cx="5930400" cy="184800"/>
          </a:xfrm>
          <a:prstGeom prst="rect">
            <a:avLst/>
          </a:prstGeom>
          <a:solidFill>
            <a:srgbClr val="0043C1"/>
          </a:solidFill>
          <a:ln>
            <a:noFill/>
          </a:ln>
        </p:spPr>
        <p:txBody>
          <a:bodyPr spcFirstLastPara="1" wrap="square" lIns="182850" tIns="182850" rIns="182850" bIns="182850" anchor="ctr" anchorCtr="0">
            <a:noAutofit/>
          </a:bodyPr>
          <a:lstStyle/>
          <a:p>
            <a:endParaRPr sz="3600"/>
          </a:p>
        </p:txBody>
      </p:sp>
      <p:sp>
        <p:nvSpPr>
          <p:cNvPr id="541" name="Google Shape;541;p50"/>
          <p:cNvSpPr/>
          <p:nvPr/>
        </p:nvSpPr>
        <p:spPr>
          <a:xfrm rot="-5400000">
            <a:off x="8603100" y="6043850"/>
            <a:ext cx="5930400" cy="184800"/>
          </a:xfrm>
          <a:prstGeom prst="rect">
            <a:avLst/>
          </a:prstGeom>
          <a:solidFill>
            <a:srgbClr val="0043C1"/>
          </a:solidFill>
          <a:ln>
            <a:noFill/>
          </a:ln>
        </p:spPr>
        <p:txBody>
          <a:bodyPr spcFirstLastPara="1" wrap="square" lIns="182850" tIns="182850" rIns="182850" bIns="182850" anchor="ctr" anchorCtr="0">
            <a:noAutofit/>
          </a:bodyPr>
          <a:lstStyle/>
          <a:p>
            <a:endParaRPr sz="3600"/>
          </a:p>
        </p:txBody>
      </p:sp>
      <p:sp>
        <p:nvSpPr>
          <p:cNvPr id="542" name="Google Shape;542;p50"/>
          <p:cNvSpPr/>
          <p:nvPr/>
        </p:nvSpPr>
        <p:spPr>
          <a:xfrm rot="-5400000">
            <a:off x="13843950" y="6043850"/>
            <a:ext cx="5930400" cy="184800"/>
          </a:xfrm>
          <a:prstGeom prst="rect">
            <a:avLst/>
          </a:prstGeom>
          <a:solidFill>
            <a:srgbClr val="0043C1"/>
          </a:solidFill>
          <a:ln>
            <a:noFill/>
          </a:ln>
        </p:spPr>
        <p:txBody>
          <a:bodyPr spcFirstLastPara="1" wrap="square" lIns="182850" tIns="182850" rIns="182850" bIns="182850" anchor="ctr" anchorCtr="0">
            <a:noAutofit/>
          </a:bodyPr>
          <a:lstStyle/>
          <a:p>
            <a:endParaRPr sz="3600"/>
          </a:p>
        </p:txBody>
      </p:sp>
      <p:sp>
        <p:nvSpPr>
          <p:cNvPr id="544" name="Google Shape;544;p50"/>
          <p:cNvSpPr txBox="1">
            <a:spLocks noGrp="1"/>
          </p:cNvSpPr>
          <p:nvPr>
            <p:ph type="subTitle" idx="1"/>
          </p:nvPr>
        </p:nvSpPr>
        <p:spPr>
          <a:xfrm>
            <a:off x="1401300" y="3171046"/>
            <a:ext cx="4557000" cy="1473000"/>
          </a:xfrm>
          <a:prstGeom prst="rect">
            <a:avLst/>
          </a:prstGeom>
        </p:spPr>
        <p:txBody>
          <a:bodyPr spcFirstLastPara="1" vert="horz" wrap="square" lIns="182850" tIns="182850" rIns="182850" bIns="182850" rtlCol="0" anchor="b" anchorCtr="0">
            <a:noAutofit/>
          </a:bodyPr>
          <a:lstStyle/>
          <a:p>
            <a:pPr marL="0" indent="0"/>
            <a:r>
              <a:rPr lang="es" dirty="0"/>
              <a:t>FROM LANDLORD</a:t>
            </a:r>
            <a:endParaRPr dirty="0"/>
          </a:p>
        </p:txBody>
      </p:sp>
      <p:sp>
        <p:nvSpPr>
          <p:cNvPr id="545" name="Google Shape;545;p50"/>
          <p:cNvSpPr txBox="1">
            <a:spLocks noGrp="1"/>
          </p:cNvSpPr>
          <p:nvPr>
            <p:ph type="subTitle" idx="2"/>
          </p:nvPr>
        </p:nvSpPr>
        <p:spPr>
          <a:xfrm>
            <a:off x="1401300" y="4636248"/>
            <a:ext cx="4557000" cy="1473000"/>
          </a:xfrm>
          <a:prstGeom prst="rect">
            <a:avLst/>
          </a:prstGeom>
        </p:spPr>
        <p:txBody>
          <a:bodyPr spcFirstLastPara="1" vert="horz" wrap="square" lIns="182850" tIns="182850" rIns="182850" bIns="182850" rtlCol="0" anchor="t" anchorCtr="0">
            <a:noAutofit/>
          </a:bodyPr>
          <a:lstStyle/>
          <a:p>
            <a:pPr marL="0" indent="0">
              <a:buClr>
                <a:schemeClr val="dk1"/>
              </a:buClr>
              <a:buSzPts val="1100"/>
            </a:pPr>
            <a:r>
              <a:rPr lang="en-IN" dirty="0"/>
              <a:t>Directly by promoter from Landlord </a:t>
            </a:r>
            <a:endParaRPr dirty="0"/>
          </a:p>
          <a:p>
            <a:pPr marL="0" indent="0">
              <a:buClr>
                <a:schemeClr val="dk1"/>
              </a:buClr>
              <a:buSzPts val="1100"/>
            </a:pPr>
            <a:endParaRPr dirty="0"/>
          </a:p>
          <a:p>
            <a:pPr marL="0" indent="0"/>
            <a:endParaRPr dirty="0"/>
          </a:p>
        </p:txBody>
      </p:sp>
      <p:sp>
        <p:nvSpPr>
          <p:cNvPr id="546" name="Google Shape;546;p50"/>
          <p:cNvSpPr txBox="1">
            <a:spLocks noGrp="1"/>
          </p:cNvSpPr>
          <p:nvPr>
            <p:ph type="subTitle" idx="4"/>
          </p:nvPr>
        </p:nvSpPr>
        <p:spPr>
          <a:xfrm>
            <a:off x="6660300" y="4636248"/>
            <a:ext cx="4557000" cy="1473000"/>
          </a:xfrm>
          <a:prstGeom prst="rect">
            <a:avLst/>
          </a:prstGeom>
        </p:spPr>
        <p:txBody>
          <a:bodyPr spcFirstLastPara="1" vert="horz" wrap="square" lIns="182850" tIns="182850" rIns="182850" bIns="182850" rtlCol="0" anchor="t" anchorCtr="0">
            <a:noAutofit/>
          </a:bodyPr>
          <a:lstStyle/>
          <a:p>
            <a:pPr marL="0" indent="0">
              <a:buClr>
                <a:schemeClr val="dk1"/>
              </a:buClr>
              <a:buSzPts val="1100"/>
            </a:pPr>
            <a:r>
              <a:rPr lang="en-IN" dirty="0"/>
              <a:t>Sale and Purchase between holders of FSI &amp; Promoter</a:t>
            </a:r>
            <a:endParaRPr dirty="0"/>
          </a:p>
        </p:txBody>
      </p:sp>
      <p:sp>
        <p:nvSpPr>
          <p:cNvPr id="547" name="Google Shape;547;p50"/>
          <p:cNvSpPr txBox="1">
            <a:spLocks noGrp="1"/>
          </p:cNvSpPr>
          <p:nvPr>
            <p:ph type="subTitle" idx="5"/>
          </p:nvPr>
        </p:nvSpPr>
        <p:spPr>
          <a:xfrm>
            <a:off x="11919300" y="3171046"/>
            <a:ext cx="4557000" cy="1473000"/>
          </a:xfrm>
          <a:prstGeom prst="rect">
            <a:avLst/>
          </a:prstGeom>
        </p:spPr>
        <p:txBody>
          <a:bodyPr spcFirstLastPara="1" vert="horz" wrap="square" lIns="182850" tIns="182850" rIns="182850" bIns="182850" rtlCol="0" anchor="b" anchorCtr="0">
            <a:noAutofit/>
          </a:bodyPr>
          <a:lstStyle/>
          <a:p>
            <a:pPr marL="0" indent="0"/>
            <a:r>
              <a:rPr lang="es" dirty="0"/>
              <a:t>ADDITIONAL FSI</a:t>
            </a:r>
            <a:endParaRPr dirty="0"/>
          </a:p>
        </p:txBody>
      </p:sp>
      <p:sp>
        <p:nvSpPr>
          <p:cNvPr id="548" name="Google Shape;548;p50"/>
          <p:cNvSpPr txBox="1">
            <a:spLocks noGrp="1"/>
          </p:cNvSpPr>
          <p:nvPr>
            <p:ph type="subTitle" idx="6"/>
          </p:nvPr>
        </p:nvSpPr>
        <p:spPr>
          <a:xfrm>
            <a:off x="11919300" y="4636248"/>
            <a:ext cx="4557000" cy="1473000"/>
          </a:xfrm>
          <a:prstGeom prst="rect">
            <a:avLst/>
          </a:prstGeom>
        </p:spPr>
        <p:txBody>
          <a:bodyPr spcFirstLastPara="1" vert="horz" wrap="square" lIns="182850" tIns="182850" rIns="182850" bIns="182850" rtlCol="0" anchor="t" anchorCtr="0">
            <a:noAutofit/>
          </a:bodyPr>
          <a:lstStyle/>
          <a:p>
            <a:pPr marL="0" indent="0">
              <a:buClr>
                <a:schemeClr val="dk1"/>
              </a:buClr>
              <a:buSzPts val="1100"/>
            </a:pPr>
            <a:r>
              <a:rPr lang="en-IN" dirty="0"/>
              <a:t>Purchased from Municipality/UDA</a:t>
            </a:r>
            <a:endParaRPr dirty="0"/>
          </a:p>
          <a:p>
            <a:pPr marL="0" indent="0">
              <a:buClr>
                <a:schemeClr val="dk1"/>
              </a:buClr>
              <a:buSzPts val="1100"/>
            </a:pPr>
            <a:endParaRPr dirty="0"/>
          </a:p>
          <a:p>
            <a:pPr marL="0" indent="0"/>
            <a:endParaRPr dirty="0"/>
          </a:p>
        </p:txBody>
      </p:sp>
      <p:sp>
        <p:nvSpPr>
          <p:cNvPr id="549" name="Google Shape;549;p50"/>
          <p:cNvSpPr txBox="1">
            <a:spLocks noGrp="1"/>
          </p:cNvSpPr>
          <p:nvPr>
            <p:ph type="subTitle" idx="7"/>
          </p:nvPr>
        </p:nvSpPr>
        <p:spPr>
          <a:xfrm>
            <a:off x="1401300" y="6163246"/>
            <a:ext cx="4557000" cy="1473000"/>
          </a:xfrm>
          <a:prstGeom prst="rect">
            <a:avLst/>
          </a:prstGeom>
        </p:spPr>
        <p:txBody>
          <a:bodyPr spcFirstLastPara="1" vert="horz" wrap="square" lIns="182850" tIns="182850" rIns="182850" bIns="182850" rtlCol="0" anchor="b" anchorCtr="0">
            <a:noAutofit/>
          </a:bodyPr>
          <a:lstStyle/>
          <a:p>
            <a:pPr marL="0" indent="0"/>
            <a:r>
              <a:rPr lang="es" dirty="0"/>
              <a:t>REDEVELOPMENT</a:t>
            </a:r>
            <a:endParaRPr dirty="0"/>
          </a:p>
        </p:txBody>
      </p:sp>
      <p:sp>
        <p:nvSpPr>
          <p:cNvPr id="550" name="Google Shape;550;p50"/>
          <p:cNvSpPr txBox="1">
            <a:spLocks noGrp="1"/>
          </p:cNvSpPr>
          <p:nvPr>
            <p:ph type="subTitle" idx="8"/>
          </p:nvPr>
        </p:nvSpPr>
        <p:spPr>
          <a:xfrm>
            <a:off x="1401300" y="7628448"/>
            <a:ext cx="4557000" cy="1473000"/>
          </a:xfrm>
          <a:prstGeom prst="rect">
            <a:avLst/>
          </a:prstGeom>
        </p:spPr>
        <p:txBody>
          <a:bodyPr spcFirstLastPara="1" vert="horz" wrap="square" lIns="182850" tIns="182850" rIns="182850" bIns="182850" rtlCol="0" anchor="t" anchorCtr="0">
            <a:noAutofit/>
          </a:bodyPr>
          <a:lstStyle/>
          <a:p>
            <a:pPr marL="0" indent="0"/>
            <a:r>
              <a:rPr lang="en-IN" dirty="0"/>
              <a:t>Rights received under Redevelopment Contracts</a:t>
            </a:r>
            <a:endParaRPr dirty="0"/>
          </a:p>
        </p:txBody>
      </p:sp>
      <p:sp>
        <p:nvSpPr>
          <p:cNvPr id="551" name="Google Shape;551;p50"/>
          <p:cNvSpPr txBox="1">
            <a:spLocks noGrp="1"/>
          </p:cNvSpPr>
          <p:nvPr>
            <p:ph type="subTitle" idx="9"/>
          </p:nvPr>
        </p:nvSpPr>
        <p:spPr>
          <a:xfrm>
            <a:off x="6660300" y="6163246"/>
            <a:ext cx="4557000" cy="1473000"/>
          </a:xfrm>
          <a:prstGeom prst="rect">
            <a:avLst/>
          </a:prstGeom>
        </p:spPr>
        <p:txBody>
          <a:bodyPr spcFirstLastPara="1" vert="horz" wrap="square" lIns="182850" tIns="182850" rIns="182850" bIns="182850" rtlCol="0" anchor="b" anchorCtr="0">
            <a:noAutofit/>
          </a:bodyPr>
          <a:lstStyle/>
          <a:p>
            <a:pPr marL="0" indent="0"/>
            <a:r>
              <a:rPr lang="es" dirty="0"/>
              <a:t>JDA</a:t>
            </a:r>
            <a:endParaRPr dirty="0"/>
          </a:p>
        </p:txBody>
      </p:sp>
      <p:sp>
        <p:nvSpPr>
          <p:cNvPr id="552" name="Google Shape;552;p50"/>
          <p:cNvSpPr txBox="1">
            <a:spLocks noGrp="1"/>
          </p:cNvSpPr>
          <p:nvPr>
            <p:ph type="subTitle" idx="13"/>
          </p:nvPr>
        </p:nvSpPr>
        <p:spPr>
          <a:xfrm>
            <a:off x="6660300" y="7628448"/>
            <a:ext cx="4557000" cy="1473000"/>
          </a:xfrm>
          <a:prstGeom prst="rect">
            <a:avLst/>
          </a:prstGeom>
        </p:spPr>
        <p:txBody>
          <a:bodyPr spcFirstLastPara="1" vert="horz" wrap="square" lIns="182850" tIns="182850" rIns="182850" bIns="182850" rtlCol="0" anchor="t" anchorCtr="0">
            <a:noAutofit/>
          </a:bodyPr>
          <a:lstStyle/>
          <a:p>
            <a:pPr marL="0" indent="0"/>
            <a:r>
              <a:rPr lang="en-IN" dirty="0"/>
              <a:t>Rights Received under Joint Development Agreement </a:t>
            </a:r>
            <a:endParaRPr dirty="0"/>
          </a:p>
        </p:txBody>
      </p:sp>
      <p:sp>
        <p:nvSpPr>
          <p:cNvPr id="553" name="Google Shape;553;p50"/>
          <p:cNvSpPr txBox="1">
            <a:spLocks noGrp="1"/>
          </p:cNvSpPr>
          <p:nvPr>
            <p:ph type="subTitle" idx="14"/>
          </p:nvPr>
        </p:nvSpPr>
        <p:spPr>
          <a:xfrm>
            <a:off x="11919300" y="6163246"/>
            <a:ext cx="4557000" cy="1473000"/>
          </a:xfrm>
          <a:prstGeom prst="rect">
            <a:avLst/>
          </a:prstGeom>
        </p:spPr>
        <p:txBody>
          <a:bodyPr spcFirstLastPara="1" vert="horz" wrap="square" lIns="182850" tIns="182850" rIns="182850" bIns="182850" rtlCol="0" anchor="b" anchorCtr="0">
            <a:noAutofit/>
          </a:bodyPr>
          <a:lstStyle/>
          <a:p>
            <a:pPr marL="0" indent="0"/>
            <a:r>
              <a:rPr lang="es" dirty="0"/>
              <a:t>AREA SHARING</a:t>
            </a:r>
            <a:endParaRPr dirty="0"/>
          </a:p>
        </p:txBody>
      </p:sp>
      <p:sp>
        <p:nvSpPr>
          <p:cNvPr id="554" name="Google Shape;554;p50"/>
          <p:cNvSpPr txBox="1">
            <a:spLocks noGrp="1"/>
          </p:cNvSpPr>
          <p:nvPr>
            <p:ph type="subTitle" idx="15"/>
          </p:nvPr>
        </p:nvSpPr>
        <p:spPr>
          <a:xfrm>
            <a:off x="11919300" y="7628448"/>
            <a:ext cx="4557000" cy="1473000"/>
          </a:xfrm>
          <a:prstGeom prst="rect">
            <a:avLst/>
          </a:prstGeom>
        </p:spPr>
        <p:txBody>
          <a:bodyPr spcFirstLastPara="1" vert="horz" wrap="square" lIns="182850" tIns="182850" rIns="182850" bIns="182850" rtlCol="0" anchor="t" anchorCtr="0">
            <a:noAutofit/>
          </a:bodyPr>
          <a:lstStyle/>
          <a:p>
            <a:pPr marL="0" indent="0"/>
            <a:r>
              <a:rPr lang="en-IN" dirty="0"/>
              <a:t>Rights under Area Sharing Agreement </a:t>
            </a:r>
            <a:endParaRPr dirty="0"/>
          </a:p>
        </p:txBody>
      </p:sp>
      <p:sp>
        <p:nvSpPr>
          <p:cNvPr id="555" name="Google Shape;555;p50"/>
          <p:cNvSpPr txBox="1">
            <a:spLocks noGrp="1"/>
          </p:cNvSpPr>
          <p:nvPr>
            <p:ph type="subTitle" idx="3"/>
          </p:nvPr>
        </p:nvSpPr>
        <p:spPr>
          <a:xfrm>
            <a:off x="6660300" y="3171046"/>
            <a:ext cx="4557000" cy="1473000"/>
          </a:xfrm>
          <a:prstGeom prst="rect">
            <a:avLst/>
          </a:prstGeom>
        </p:spPr>
        <p:txBody>
          <a:bodyPr spcFirstLastPara="1" vert="horz" wrap="square" lIns="182850" tIns="182850" rIns="182850" bIns="182850" rtlCol="0" anchor="b" anchorCtr="0">
            <a:noAutofit/>
          </a:bodyPr>
          <a:lstStyle/>
          <a:p>
            <a:pPr marL="0" indent="0"/>
            <a:r>
              <a:rPr lang="es" dirty="0"/>
              <a:t>TRADABLE FSI</a:t>
            </a:r>
            <a:endParaRPr dirty="0"/>
          </a:p>
        </p:txBody>
      </p:sp>
      <p:sp>
        <p:nvSpPr>
          <p:cNvPr id="2" name="Freeform 2">
            <a:extLst>
              <a:ext uri="{FF2B5EF4-FFF2-40B4-BE49-F238E27FC236}">
                <a16:creationId xmlns:a16="http://schemas.microsoft.com/office/drawing/2014/main" id="{8454A087-773C-FA18-EF61-9C6E691D000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19000"/>
            </a:blip>
            <a:stretch>
              <a:fillRect t="-9259" b="-9259"/>
            </a:stretch>
          </a:blipFill>
        </p:spPr>
        <p:txBody>
          <a:bodyPr/>
          <a:lstStyle/>
          <a:p>
            <a:endParaRPr lang="en-IN"/>
          </a:p>
        </p:txBody>
      </p:sp>
    </p:spTree>
    <p:extLst>
      <p:ext uri="{BB962C8B-B14F-4D97-AF65-F5344CB8AC3E}">
        <p14:creationId xmlns:p14="http://schemas.microsoft.com/office/powerpoint/2010/main" val="11220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4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7">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8">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49">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51">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52">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54">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5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 grpId="0" build="p"/>
      <p:bldP spid="545" grpId="0" build="p"/>
      <p:bldP spid="546" grpId="0" build="p"/>
      <p:bldP spid="547" grpId="0" build="p"/>
      <p:bldP spid="548" grpId="0" build="p"/>
      <p:bldP spid="549" grpId="0" build="p"/>
      <p:bldP spid="550" grpId="0" build="p"/>
      <p:bldP spid="551" grpId="0" build="p"/>
      <p:bldP spid="552" grpId="0" build="p"/>
      <p:bldP spid="553" grpId="0" build="p"/>
      <p:bldP spid="554" grpId="0" build="p"/>
      <p:bldP spid="55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50"/>
          <p:cNvSpPr txBox="1">
            <a:spLocks noGrp="1"/>
          </p:cNvSpPr>
          <p:nvPr>
            <p:ph type="title"/>
          </p:nvPr>
        </p:nvSpPr>
        <p:spPr>
          <a:xfrm>
            <a:off x="1452200" y="-1546600"/>
            <a:ext cx="7996800" cy="4341600"/>
          </a:xfrm>
          <a:prstGeom prst="rect">
            <a:avLst/>
          </a:prstGeom>
        </p:spPr>
        <p:txBody>
          <a:bodyPr spcFirstLastPara="1" vert="horz" wrap="square" lIns="182850" tIns="182850" rIns="182850" bIns="182850" rtlCol="0" anchor="b" anchorCtr="0">
            <a:noAutofit/>
          </a:bodyPr>
          <a:lstStyle/>
          <a:p>
            <a:pPr algn="l"/>
            <a:r>
              <a:rPr lang="es" dirty="0">
                <a:solidFill>
                  <a:srgbClr val="90CCFA"/>
                </a:solidFill>
              </a:rPr>
              <a:t>Development Rights</a:t>
            </a:r>
            <a:br>
              <a:rPr lang="es" dirty="0">
                <a:solidFill>
                  <a:srgbClr val="252525"/>
                </a:solidFill>
              </a:rPr>
            </a:br>
            <a:r>
              <a:rPr lang="es" dirty="0">
                <a:solidFill>
                  <a:srgbClr val="252525"/>
                </a:solidFill>
              </a:rPr>
              <a:t>w.e.f. 1 April, 2019</a:t>
            </a:r>
            <a:endParaRPr dirty="0">
              <a:solidFill>
                <a:srgbClr val="252525"/>
              </a:solidFill>
            </a:endParaRPr>
          </a:p>
        </p:txBody>
      </p:sp>
      <p:sp>
        <p:nvSpPr>
          <p:cNvPr id="540" name="Google Shape;540;p50"/>
          <p:cNvSpPr/>
          <p:nvPr/>
        </p:nvSpPr>
        <p:spPr>
          <a:xfrm rot="-5400000">
            <a:off x="3362250" y="6043850"/>
            <a:ext cx="5930400" cy="184800"/>
          </a:xfrm>
          <a:prstGeom prst="rect">
            <a:avLst/>
          </a:prstGeom>
          <a:solidFill>
            <a:srgbClr val="0043C1"/>
          </a:solidFill>
          <a:ln>
            <a:noFill/>
          </a:ln>
        </p:spPr>
        <p:txBody>
          <a:bodyPr spcFirstLastPara="1" wrap="square" lIns="182850" tIns="182850" rIns="182850" bIns="182850" anchor="ctr" anchorCtr="0">
            <a:noAutofit/>
          </a:bodyPr>
          <a:lstStyle/>
          <a:p>
            <a:endParaRPr sz="3600"/>
          </a:p>
        </p:txBody>
      </p:sp>
      <p:sp>
        <p:nvSpPr>
          <p:cNvPr id="541" name="Google Shape;541;p50"/>
          <p:cNvSpPr/>
          <p:nvPr/>
        </p:nvSpPr>
        <p:spPr>
          <a:xfrm rot="-5400000">
            <a:off x="8603100" y="6043850"/>
            <a:ext cx="5930400" cy="184800"/>
          </a:xfrm>
          <a:prstGeom prst="rect">
            <a:avLst/>
          </a:prstGeom>
          <a:solidFill>
            <a:srgbClr val="0043C1"/>
          </a:solidFill>
          <a:ln>
            <a:noFill/>
          </a:ln>
        </p:spPr>
        <p:txBody>
          <a:bodyPr spcFirstLastPara="1" wrap="square" lIns="182850" tIns="182850" rIns="182850" bIns="182850" anchor="ctr" anchorCtr="0">
            <a:noAutofit/>
          </a:bodyPr>
          <a:lstStyle/>
          <a:p>
            <a:endParaRPr sz="3600"/>
          </a:p>
        </p:txBody>
      </p:sp>
      <p:sp>
        <p:nvSpPr>
          <p:cNvPr id="542" name="Google Shape;542;p50"/>
          <p:cNvSpPr/>
          <p:nvPr/>
        </p:nvSpPr>
        <p:spPr>
          <a:xfrm rot="-5400000">
            <a:off x="13843950" y="6043850"/>
            <a:ext cx="5930400" cy="184800"/>
          </a:xfrm>
          <a:prstGeom prst="rect">
            <a:avLst/>
          </a:prstGeom>
          <a:solidFill>
            <a:srgbClr val="0043C1"/>
          </a:solidFill>
          <a:ln>
            <a:noFill/>
          </a:ln>
        </p:spPr>
        <p:txBody>
          <a:bodyPr spcFirstLastPara="1" wrap="square" lIns="182850" tIns="182850" rIns="182850" bIns="182850" anchor="ctr" anchorCtr="0">
            <a:noAutofit/>
          </a:bodyPr>
          <a:lstStyle/>
          <a:p>
            <a:endParaRPr sz="3600"/>
          </a:p>
        </p:txBody>
      </p:sp>
      <p:sp>
        <p:nvSpPr>
          <p:cNvPr id="544" name="Google Shape;544;p50"/>
          <p:cNvSpPr txBox="1">
            <a:spLocks noGrp="1"/>
          </p:cNvSpPr>
          <p:nvPr>
            <p:ph type="subTitle" idx="1"/>
          </p:nvPr>
        </p:nvSpPr>
        <p:spPr>
          <a:xfrm>
            <a:off x="1401300" y="3171046"/>
            <a:ext cx="4557000" cy="1473000"/>
          </a:xfrm>
          <a:prstGeom prst="rect">
            <a:avLst/>
          </a:prstGeom>
        </p:spPr>
        <p:txBody>
          <a:bodyPr spcFirstLastPara="1" vert="horz" wrap="square" lIns="182850" tIns="182850" rIns="182850" bIns="182850" rtlCol="0" anchor="b" anchorCtr="0">
            <a:noAutofit/>
          </a:bodyPr>
          <a:lstStyle/>
          <a:p>
            <a:pPr marL="0" indent="0"/>
            <a:r>
              <a:rPr lang="es" dirty="0"/>
              <a:t>RCM</a:t>
            </a:r>
            <a:endParaRPr dirty="0"/>
          </a:p>
        </p:txBody>
      </p:sp>
      <p:sp>
        <p:nvSpPr>
          <p:cNvPr id="545" name="Google Shape;545;p50"/>
          <p:cNvSpPr txBox="1">
            <a:spLocks noGrp="1"/>
          </p:cNvSpPr>
          <p:nvPr>
            <p:ph type="subTitle" idx="2"/>
          </p:nvPr>
        </p:nvSpPr>
        <p:spPr>
          <a:xfrm>
            <a:off x="1401300" y="4636248"/>
            <a:ext cx="4557000" cy="1473000"/>
          </a:xfrm>
          <a:prstGeom prst="rect">
            <a:avLst/>
          </a:prstGeom>
        </p:spPr>
        <p:txBody>
          <a:bodyPr spcFirstLastPara="1" vert="horz" wrap="square" lIns="182850" tIns="182850" rIns="182850" bIns="182850" rtlCol="0" anchor="t" anchorCtr="0">
            <a:noAutofit/>
          </a:bodyPr>
          <a:lstStyle/>
          <a:p>
            <a:pPr marL="0" indent="0">
              <a:buClr>
                <a:schemeClr val="dk1"/>
              </a:buClr>
              <a:buSzPts val="1100"/>
            </a:pPr>
            <a:r>
              <a:rPr lang="en-IN" dirty="0"/>
              <a:t>Promoter Has to Pay</a:t>
            </a:r>
            <a:endParaRPr dirty="0"/>
          </a:p>
          <a:p>
            <a:pPr marL="0" indent="0">
              <a:buClr>
                <a:schemeClr val="dk1"/>
              </a:buClr>
              <a:buSzPts val="1100"/>
            </a:pPr>
            <a:endParaRPr dirty="0"/>
          </a:p>
          <a:p>
            <a:pPr marL="0" indent="0"/>
            <a:endParaRPr dirty="0"/>
          </a:p>
        </p:txBody>
      </p:sp>
      <p:sp>
        <p:nvSpPr>
          <p:cNvPr id="546" name="Google Shape;546;p50"/>
          <p:cNvSpPr txBox="1">
            <a:spLocks noGrp="1"/>
          </p:cNvSpPr>
          <p:nvPr>
            <p:ph type="subTitle" idx="4"/>
          </p:nvPr>
        </p:nvSpPr>
        <p:spPr>
          <a:xfrm>
            <a:off x="6660300" y="4636248"/>
            <a:ext cx="4557000" cy="1473000"/>
          </a:xfrm>
          <a:prstGeom prst="rect">
            <a:avLst/>
          </a:prstGeom>
        </p:spPr>
        <p:txBody>
          <a:bodyPr spcFirstLastPara="1" vert="horz" wrap="square" lIns="182850" tIns="182850" rIns="182850" bIns="182850" rtlCol="0" anchor="t" anchorCtr="0">
            <a:noAutofit/>
          </a:bodyPr>
          <a:lstStyle/>
          <a:p>
            <a:pPr marL="0" indent="0">
              <a:buClr>
                <a:schemeClr val="dk1"/>
              </a:buClr>
              <a:buSzPts val="1100"/>
            </a:pPr>
            <a:endParaRPr lang="es" dirty="0"/>
          </a:p>
          <a:p>
            <a:pPr marL="0" indent="0">
              <a:buClr>
                <a:schemeClr val="dk1"/>
              </a:buClr>
              <a:buSzPts val="1100"/>
            </a:pPr>
            <a:r>
              <a:rPr lang="es" dirty="0"/>
              <a:t>Residential </a:t>
            </a:r>
            <a:r>
              <a:rPr lang="en-GB" dirty="0"/>
              <a:t>Post CC :Fully </a:t>
            </a:r>
            <a:r>
              <a:rPr lang="es" dirty="0"/>
              <a:t>Residential</a:t>
            </a:r>
            <a:r>
              <a:rPr lang="en-GB" dirty="0"/>
              <a:t> :Above 1%/5% (of similar flats, nearest to CC Date)</a:t>
            </a:r>
            <a:endParaRPr dirty="0"/>
          </a:p>
        </p:txBody>
      </p:sp>
      <p:sp>
        <p:nvSpPr>
          <p:cNvPr id="547" name="Google Shape;547;p50"/>
          <p:cNvSpPr txBox="1">
            <a:spLocks noGrp="1"/>
          </p:cNvSpPr>
          <p:nvPr>
            <p:ph type="subTitle" idx="5"/>
          </p:nvPr>
        </p:nvSpPr>
        <p:spPr>
          <a:xfrm>
            <a:off x="11919300" y="3171046"/>
            <a:ext cx="4557000" cy="1473000"/>
          </a:xfrm>
          <a:prstGeom prst="rect">
            <a:avLst/>
          </a:prstGeom>
        </p:spPr>
        <p:txBody>
          <a:bodyPr spcFirstLastPara="1" vert="horz" wrap="square" lIns="182850" tIns="182850" rIns="182850" bIns="182850" rtlCol="0" anchor="b" anchorCtr="0">
            <a:noAutofit/>
          </a:bodyPr>
          <a:lstStyle/>
          <a:p>
            <a:pPr marL="0" indent="0"/>
            <a:r>
              <a:rPr lang="es" dirty="0"/>
              <a:t>PAYMENT</a:t>
            </a:r>
            <a:endParaRPr dirty="0"/>
          </a:p>
        </p:txBody>
      </p:sp>
      <p:sp>
        <p:nvSpPr>
          <p:cNvPr id="548" name="Google Shape;548;p50"/>
          <p:cNvSpPr txBox="1">
            <a:spLocks noGrp="1"/>
          </p:cNvSpPr>
          <p:nvPr>
            <p:ph type="subTitle" idx="6"/>
          </p:nvPr>
        </p:nvSpPr>
        <p:spPr>
          <a:xfrm>
            <a:off x="11919300" y="4636248"/>
            <a:ext cx="4557000" cy="1473000"/>
          </a:xfrm>
          <a:prstGeom prst="rect">
            <a:avLst/>
          </a:prstGeom>
        </p:spPr>
        <p:txBody>
          <a:bodyPr spcFirstLastPara="1" vert="horz" wrap="square" lIns="182850" tIns="182850" rIns="182850" bIns="182850" rtlCol="0" anchor="t" anchorCtr="0">
            <a:noAutofit/>
          </a:bodyPr>
          <a:lstStyle/>
          <a:p>
            <a:pPr marL="0" indent="0">
              <a:buClr>
                <a:schemeClr val="dk1"/>
              </a:buClr>
              <a:buSzPts val="1100"/>
            </a:pPr>
            <a:r>
              <a:rPr lang="en-IN" dirty="0"/>
              <a:t>At time of CC                 </a:t>
            </a:r>
          </a:p>
          <a:p>
            <a:pPr marL="0" indent="0">
              <a:buClr>
                <a:schemeClr val="dk1"/>
              </a:buClr>
              <a:buSzPts val="1100"/>
            </a:pPr>
            <a:r>
              <a:rPr lang="en-IN" dirty="0"/>
              <a:t> (except for Paid in Cash for Commercial Units) </a:t>
            </a:r>
            <a:endParaRPr dirty="0"/>
          </a:p>
          <a:p>
            <a:pPr marL="0" indent="0">
              <a:buClr>
                <a:schemeClr val="dk1"/>
              </a:buClr>
              <a:buSzPts val="1100"/>
            </a:pPr>
            <a:endParaRPr dirty="0"/>
          </a:p>
          <a:p>
            <a:pPr marL="0" indent="0"/>
            <a:endParaRPr dirty="0"/>
          </a:p>
        </p:txBody>
      </p:sp>
      <p:sp>
        <p:nvSpPr>
          <p:cNvPr id="549" name="Google Shape;549;p50"/>
          <p:cNvSpPr txBox="1">
            <a:spLocks noGrp="1"/>
          </p:cNvSpPr>
          <p:nvPr>
            <p:ph type="subTitle" idx="7"/>
          </p:nvPr>
        </p:nvSpPr>
        <p:spPr>
          <a:xfrm>
            <a:off x="1401300" y="6163246"/>
            <a:ext cx="4557000" cy="1473000"/>
          </a:xfrm>
          <a:prstGeom prst="rect">
            <a:avLst/>
          </a:prstGeom>
        </p:spPr>
        <p:txBody>
          <a:bodyPr spcFirstLastPara="1" vert="horz" wrap="square" lIns="182850" tIns="182850" rIns="182850" bIns="182850" rtlCol="0" anchor="b" anchorCtr="0">
            <a:noAutofit/>
          </a:bodyPr>
          <a:lstStyle/>
          <a:p>
            <a:pPr marL="0" indent="0"/>
            <a:r>
              <a:rPr lang="es" dirty="0"/>
              <a:t>VALUATION</a:t>
            </a:r>
            <a:endParaRPr dirty="0"/>
          </a:p>
        </p:txBody>
      </p:sp>
      <p:sp>
        <p:nvSpPr>
          <p:cNvPr id="550" name="Google Shape;550;p50"/>
          <p:cNvSpPr txBox="1">
            <a:spLocks noGrp="1"/>
          </p:cNvSpPr>
          <p:nvPr>
            <p:ph type="subTitle" idx="8"/>
          </p:nvPr>
        </p:nvSpPr>
        <p:spPr>
          <a:xfrm>
            <a:off x="1401300" y="7628448"/>
            <a:ext cx="4557000" cy="1473000"/>
          </a:xfrm>
          <a:prstGeom prst="rect">
            <a:avLst/>
          </a:prstGeom>
        </p:spPr>
        <p:txBody>
          <a:bodyPr spcFirstLastPara="1" vert="horz" wrap="square" lIns="182850" tIns="182850" rIns="182850" bIns="182850" rtlCol="0" anchor="t" anchorCtr="0">
            <a:noAutofit/>
          </a:bodyPr>
          <a:lstStyle/>
          <a:p>
            <a:pPr marL="0" indent="0"/>
            <a:r>
              <a:rPr lang="en-IN" dirty="0"/>
              <a:t>Value</a:t>
            </a:r>
            <a:r>
              <a:rPr lang="es" dirty="0"/>
              <a:t> of Similar Units at nearest to DR Transfer + Cash</a:t>
            </a:r>
            <a:endParaRPr dirty="0"/>
          </a:p>
        </p:txBody>
      </p:sp>
      <p:sp>
        <p:nvSpPr>
          <p:cNvPr id="553" name="Google Shape;553;p50"/>
          <p:cNvSpPr txBox="1">
            <a:spLocks noGrp="1"/>
          </p:cNvSpPr>
          <p:nvPr>
            <p:ph type="subTitle" idx="14"/>
          </p:nvPr>
        </p:nvSpPr>
        <p:spPr>
          <a:xfrm>
            <a:off x="11919300" y="6163246"/>
            <a:ext cx="4557000" cy="1473000"/>
          </a:xfrm>
          <a:prstGeom prst="rect">
            <a:avLst/>
          </a:prstGeom>
        </p:spPr>
        <p:txBody>
          <a:bodyPr spcFirstLastPara="1" vert="horz" wrap="square" lIns="182850" tIns="182850" rIns="182850" bIns="182850" rtlCol="0" anchor="b" anchorCtr="0">
            <a:noAutofit/>
          </a:bodyPr>
          <a:lstStyle/>
          <a:p>
            <a:pPr marL="0" indent="0"/>
            <a:r>
              <a:rPr lang="es" dirty="0"/>
              <a:t>TRANSISTION</a:t>
            </a:r>
            <a:endParaRPr dirty="0"/>
          </a:p>
        </p:txBody>
      </p:sp>
      <p:sp>
        <p:nvSpPr>
          <p:cNvPr id="554" name="Google Shape;554;p50"/>
          <p:cNvSpPr txBox="1">
            <a:spLocks noGrp="1"/>
          </p:cNvSpPr>
          <p:nvPr>
            <p:ph type="subTitle" idx="15"/>
          </p:nvPr>
        </p:nvSpPr>
        <p:spPr>
          <a:xfrm>
            <a:off x="11919300" y="7628448"/>
            <a:ext cx="4557000" cy="1473000"/>
          </a:xfrm>
          <a:prstGeom prst="rect">
            <a:avLst/>
          </a:prstGeom>
        </p:spPr>
        <p:txBody>
          <a:bodyPr spcFirstLastPara="1" vert="horz" wrap="square" lIns="182850" tIns="182850" rIns="182850" bIns="182850" rtlCol="0" anchor="t" anchorCtr="0">
            <a:noAutofit/>
          </a:bodyPr>
          <a:lstStyle/>
          <a:p>
            <a:pPr marL="0" indent="0"/>
            <a:r>
              <a:rPr lang="en-IN" dirty="0"/>
              <a:t>DA date before 1/4/19, payment of Consideration/tax after that date – NO EXEMPTION </a:t>
            </a:r>
            <a:endParaRPr dirty="0"/>
          </a:p>
        </p:txBody>
      </p:sp>
      <p:sp>
        <p:nvSpPr>
          <p:cNvPr id="555" name="Google Shape;555;p50"/>
          <p:cNvSpPr txBox="1">
            <a:spLocks noGrp="1"/>
          </p:cNvSpPr>
          <p:nvPr>
            <p:ph type="subTitle" idx="3"/>
          </p:nvPr>
        </p:nvSpPr>
        <p:spPr>
          <a:xfrm>
            <a:off x="6660300" y="3171046"/>
            <a:ext cx="4557000" cy="1473000"/>
          </a:xfrm>
          <a:prstGeom prst="rect">
            <a:avLst/>
          </a:prstGeom>
        </p:spPr>
        <p:txBody>
          <a:bodyPr spcFirstLastPara="1" vert="horz" wrap="square" lIns="182850" tIns="182850" rIns="182850" bIns="182850" rtlCol="0" anchor="b" anchorCtr="0">
            <a:noAutofit/>
          </a:bodyPr>
          <a:lstStyle/>
          <a:p>
            <a:pPr marL="0" indent="0"/>
            <a:r>
              <a:rPr lang="es" dirty="0"/>
              <a:t>EXEMPTION</a:t>
            </a:r>
            <a:endParaRPr dirty="0"/>
          </a:p>
        </p:txBody>
      </p:sp>
      <p:sp>
        <p:nvSpPr>
          <p:cNvPr id="2" name="Freeform 2">
            <a:extLst>
              <a:ext uri="{FF2B5EF4-FFF2-40B4-BE49-F238E27FC236}">
                <a16:creationId xmlns:a16="http://schemas.microsoft.com/office/drawing/2014/main" id="{619F8CAA-F56F-A670-78E7-92C9C2F1F23B}"/>
              </a:ext>
            </a:extLst>
          </p:cNvPr>
          <p:cNvSpPr/>
          <p:nvPr/>
        </p:nvSpPr>
        <p:spPr>
          <a:xfrm>
            <a:off x="0" y="-381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19000"/>
            </a:blip>
            <a:stretch>
              <a:fillRect t="-9259" b="-9259"/>
            </a:stretch>
          </a:blipFill>
        </p:spPr>
        <p:txBody>
          <a:bodyPr/>
          <a:lstStyle/>
          <a:p>
            <a:endParaRPr lang="en-IN"/>
          </a:p>
        </p:txBody>
      </p:sp>
    </p:spTree>
    <p:extLst>
      <p:ext uri="{BB962C8B-B14F-4D97-AF65-F5344CB8AC3E}">
        <p14:creationId xmlns:p14="http://schemas.microsoft.com/office/powerpoint/2010/main" val="32040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4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7">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8">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48">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49">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50">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54">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5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 grpId="0" build="p"/>
      <p:bldP spid="545" grpId="0" build="p"/>
      <p:bldP spid="546" grpId="0" uiExpand="1" build="p"/>
      <p:bldP spid="547" grpId="0" build="p"/>
      <p:bldP spid="548" grpId="0" build="p"/>
      <p:bldP spid="549" grpId="0" build="p"/>
      <p:bldP spid="550" grpId="0" build="p"/>
      <p:bldP spid="553" grpId="0" build="p"/>
      <p:bldP spid="554" grpId="0" build="p"/>
      <p:bldP spid="55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50"/>
          <p:cNvSpPr txBox="1">
            <a:spLocks noGrp="1"/>
          </p:cNvSpPr>
          <p:nvPr>
            <p:ph type="title"/>
          </p:nvPr>
        </p:nvSpPr>
        <p:spPr>
          <a:xfrm>
            <a:off x="1452199" y="-1546600"/>
            <a:ext cx="8558978" cy="4341600"/>
          </a:xfrm>
          <a:prstGeom prst="rect">
            <a:avLst/>
          </a:prstGeom>
        </p:spPr>
        <p:txBody>
          <a:bodyPr spcFirstLastPara="1" vert="horz" wrap="square" lIns="182850" tIns="182850" rIns="182850" bIns="182850" rtlCol="0" anchor="b" anchorCtr="0">
            <a:noAutofit/>
          </a:bodyPr>
          <a:lstStyle/>
          <a:p>
            <a:pPr algn="l"/>
            <a:r>
              <a:rPr lang="es" dirty="0">
                <a:solidFill>
                  <a:srgbClr val="90CCFA"/>
                </a:solidFill>
              </a:rPr>
              <a:t>Reverse Charge Mechanism </a:t>
            </a:r>
            <a:br>
              <a:rPr lang="es" dirty="0">
                <a:solidFill>
                  <a:srgbClr val="90CCFA"/>
                </a:solidFill>
              </a:rPr>
            </a:br>
            <a:r>
              <a:rPr lang="es" dirty="0">
                <a:solidFill>
                  <a:srgbClr val="252525"/>
                </a:solidFill>
              </a:rPr>
              <a:t>From Unregistered Suppliers</a:t>
            </a:r>
            <a:endParaRPr dirty="0">
              <a:solidFill>
                <a:srgbClr val="252525"/>
              </a:solidFill>
            </a:endParaRPr>
          </a:p>
        </p:txBody>
      </p:sp>
      <p:sp>
        <p:nvSpPr>
          <p:cNvPr id="540" name="Google Shape;540;p50"/>
          <p:cNvSpPr/>
          <p:nvPr/>
        </p:nvSpPr>
        <p:spPr>
          <a:xfrm rot="-5400000">
            <a:off x="3362250" y="6043850"/>
            <a:ext cx="5930400" cy="184800"/>
          </a:xfrm>
          <a:prstGeom prst="rect">
            <a:avLst/>
          </a:prstGeom>
          <a:solidFill>
            <a:srgbClr val="0043C1"/>
          </a:solidFill>
          <a:ln>
            <a:noFill/>
          </a:ln>
        </p:spPr>
        <p:txBody>
          <a:bodyPr spcFirstLastPara="1" wrap="square" lIns="182850" tIns="182850" rIns="182850" bIns="182850" anchor="ctr" anchorCtr="0">
            <a:noAutofit/>
          </a:bodyPr>
          <a:lstStyle/>
          <a:p>
            <a:endParaRPr sz="3600"/>
          </a:p>
        </p:txBody>
      </p:sp>
      <p:sp>
        <p:nvSpPr>
          <p:cNvPr id="541" name="Google Shape;541;p50"/>
          <p:cNvSpPr/>
          <p:nvPr/>
        </p:nvSpPr>
        <p:spPr>
          <a:xfrm rot="-5400000">
            <a:off x="8603100" y="6043850"/>
            <a:ext cx="5930400" cy="184800"/>
          </a:xfrm>
          <a:prstGeom prst="rect">
            <a:avLst/>
          </a:prstGeom>
          <a:solidFill>
            <a:srgbClr val="0043C1"/>
          </a:solidFill>
          <a:ln>
            <a:noFill/>
          </a:ln>
        </p:spPr>
        <p:txBody>
          <a:bodyPr spcFirstLastPara="1" wrap="square" lIns="182850" tIns="182850" rIns="182850" bIns="182850" anchor="ctr" anchorCtr="0">
            <a:noAutofit/>
          </a:bodyPr>
          <a:lstStyle/>
          <a:p>
            <a:endParaRPr sz="3600"/>
          </a:p>
        </p:txBody>
      </p:sp>
      <p:sp>
        <p:nvSpPr>
          <p:cNvPr id="542" name="Google Shape;542;p50"/>
          <p:cNvSpPr/>
          <p:nvPr/>
        </p:nvSpPr>
        <p:spPr>
          <a:xfrm rot="-5400000">
            <a:off x="13843950" y="6043850"/>
            <a:ext cx="5930400" cy="184800"/>
          </a:xfrm>
          <a:prstGeom prst="rect">
            <a:avLst/>
          </a:prstGeom>
          <a:solidFill>
            <a:srgbClr val="0043C1"/>
          </a:solidFill>
          <a:ln>
            <a:noFill/>
          </a:ln>
        </p:spPr>
        <p:txBody>
          <a:bodyPr spcFirstLastPara="1" wrap="square" lIns="182850" tIns="182850" rIns="182850" bIns="182850" anchor="ctr" anchorCtr="0">
            <a:noAutofit/>
          </a:bodyPr>
          <a:lstStyle/>
          <a:p>
            <a:endParaRPr sz="3600"/>
          </a:p>
        </p:txBody>
      </p:sp>
      <p:sp>
        <p:nvSpPr>
          <p:cNvPr id="544" name="Google Shape;544;p50"/>
          <p:cNvSpPr txBox="1">
            <a:spLocks noGrp="1"/>
          </p:cNvSpPr>
          <p:nvPr>
            <p:ph type="subTitle" idx="1"/>
          </p:nvPr>
        </p:nvSpPr>
        <p:spPr>
          <a:xfrm>
            <a:off x="1401300" y="3171046"/>
            <a:ext cx="4557000" cy="1473000"/>
          </a:xfrm>
          <a:prstGeom prst="rect">
            <a:avLst/>
          </a:prstGeom>
        </p:spPr>
        <p:txBody>
          <a:bodyPr spcFirstLastPara="1" vert="horz" wrap="square" lIns="182850" tIns="182850" rIns="182850" bIns="182850" rtlCol="0" anchor="b" anchorCtr="0">
            <a:noAutofit/>
          </a:bodyPr>
          <a:lstStyle/>
          <a:p>
            <a:pPr marL="0" indent="0"/>
            <a:r>
              <a:rPr lang="es" dirty="0"/>
              <a:t>APPLICABILITY</a:t>
            </a:r>
            <a:endParaRPr dirty="0"/>
          </a:p>
        </p:txBody>
      </p:sp>
      <p:sp>
        <p:nvSpPr>
          <p:cNvPr id="545" name="Google Shape;545;p50"/>
          <p:cNvSpPr txBox="1">
            <a:spLocks noGrp="1"/>
          </p:cNvSpPr>
          <p:nvPr>
            <p:ph type="subTitle" idx="2"/>
          </p:nvPr>
        </p:nvSpPr>
        <p:spPr>
          <a:xfrm>
            <a:off x="1401300" y="4636248"/>
            <a:ext cx="4557000" cy="1473000"/>
          </a:xfrm>
          <a:prstGeom prst="rect">
            <a:avLst/>
          </a:prstGeom>
        </p:spPr>
        <p:txBody>
          <a:bodyPr spcFirstLastPara="1" vert="horz" wrap="square" lIns="182850" tIns="182850" rIns="182850" bIns="182850" rtlCol="0" anchor="t" anchorCtr="0">
            <a:noAutofit/>
          </a:bodyPr>
          <a:lstStyle/>
          <a:p>
            <a:pPr marL="0" indent="0">
              <a:buClr>
                <a:schemeClr val="dk1"/>
              </a:buClr>
              <a:buSzPts val="1100"/>
            </a:pPr>
            <a:r>
              <a:rPr lang="en-IN" dirty="0"/>
              <a:t>Projects paying 1%/5%</a:t>
            </a:r>
            <a:endParaRPr dirty="0"/>
          </a:p>
          <a:p>
            <a:pPr marL="0" indent="0">
              <a:buClr>
                <a:schemeClr val="dk1"/>
              </a:buClr>
              <a:buSzPts val="1100"/>
            </a:pPr>
            <a:endParaRPr dirty="0"/>
          </a:p>
          <a:p>
            <a:pPr marL="0" indent="0"/>
            <a:endParaRPr dirty="0"/>
          </a:p>
        </p:txBody>
      </p:sp>
      <p:sp>
        <p:nvSpPr>
          <p:cNvPr id="546" name="Google Shape;546;p50"/>
          <p:cNvSpPr txBox="1">
            <a:spLocks noGrp="1"/>
          </p:cNvSpPr>
          <p:nvPr>
            <p:ph type="subTitle" idx="4"/>
          </p:nvPr>
        </p:nvSpPr>
        <p:spPr>
          <a:xfrm>
            <a:off x="6660300" y="4636248"/>
            <a:ext cx="4557000" cy="1473000"/>
          </a:xfrm>
          <a:prstGeom prst="rect">
            <a:avLst/>
          </a:prstGeom>
        </p:spPr>
        <p:txBody>
          <a:bodyPr spcFirstLastPara="1" vert="horz" wrap="square" lIns="182850" tIns="182850" rIns="182850" bIns="182850" rtlCol="0" anchor="t" anchorCtr="0">
            <a:noAutofit/>
          </a:bodyPr>
          <a:lstStyle/>
          <a:p>
            <a:pPr marL="0" indent="0">
              <a:buClr>
                <a:schemeClr val="dk1"/>
              </a:buClr>
              <a:buSzPts val="1100"/>
            </a:pPr>
            <a:r>
              <a:rPr lang="en-IN" dirty="0"/>
              <a:t>At least 80% of Input and Input Services shall be from Registered person</a:t>
            </a:r>
            <a:endParaRPr dirty="0"/>
          </a:p>
        </p:txBody>
      </p:sp>
      <p:sp>
        <p:nvSpPr>
          <p:cNvPr id="547" name="Google Shape;547;p50"/>
          <p:cNvSpPr txBox="1">
            <a:spLocks noGrp="1"/>
          </p:cNvSpPr>
          <p:nvPr>
            <p:ph type="subTitle" idx="5"/>
          </p:nvPr>
        </p:nvSpPr>
        <p:spPr>
          <a:xfrm>
            <a:off x="11919300" y="3171046"/>
            <a:ext cx="4557000" cy="1473000"/>
          </a:xfrm>
          <a:prstGeom prst="rect">
            <a:avLst/>
          </a:prstGeom>
        </p:spPr>
        <p:txBody>
          <a:bodyPr spcFirstLastPara="1" vert="horz" wrap="square" lIns="182850" tIns="182850" rIns="182850" bIns="182850" rtlCol="0" anchor="b" anchorCtr="0">
            <a:noAutofit/>
          </a:bodyPr>
          <a:lstStyle/>
          <a:p>
            <a:pPr marL="0" indent="0"/>
            <a:r>
              <a:rPr lang="es" dirty="0"/>
              <a:t>RATE</a:t>
            </a:r>
            <a:endParaRPr dirty="0"/>
          </a:p>
        </p:txBody>
      </p:sp>
      <p:sp>
        <p:nvSpPr>
          <p:cNvPr id="548" name="Google Shape;548;p50"/>
          <p:cNvSpPr txBox="1">
            <a:spLocks noGrp="1"/>
          </p:cNvSpPr>
          <p:nvPr>
            <p:ph type="subTitle" idx="6"/>
          </p:nvPr>
        </p:nvSpPr>
        <p:spPr>
          <a:xfrm>
            <a:off x="11919300" y="4636248"/>
            <a:ext cx="4557000" cy="1473000"/>
          </a:xfrm>
          <a:prstGeom prst="rect">
            <a:avLst/>
          </a:prstGeom>
        </p:spPr>
        <p:txBody>
          <a:bodyPr spcFirstLastPara="1" vert="horz" wrap="square" lIns="182850" tIns="182850" rIns="182850" bIns="182850" rtlCol="0" anchor="t" anchorCtr="0">
            <a:noAutofit/>
          </a:bodyPr>
          <a:lstStyle/>
          <a:p>
            <a:pPr marL="0" indent="0">
              <a:buClr>
                <a:schemeClr val="dk1"/>
              </a:buClr>
              <a:buSzPts val="1100"/>
            </a:pPr>
            <a:r>
              <a:rPr lang="en-GB" dirty="0"/>
              <a:t>Pay GST flat @ 18% on shortage (Except for Cement) </a:t>
            </a:r>
          </a:p>
          <a:p>
            <a:pPr marL="0" indent="0"/>
            <a:endParaRPr dirty="0"/>
          </a:p>
        </p:txBody>
      </p:sp>
      <p:sp>
        <p:nvSpPr>
          <p:cNvPr id="549" name="Google Shape;549;p50"/>
          <p:cNvSpPr txBox="1">
            <a:spLocks noGrp="1"/>
          </p:cNvSpPr>
          <p:nvPr>
            <p:ph type="subTitle" idx="7"/>
          </p:nvPr>
        </p:nvSpPr>
        <p:spPr>
          <a:xfrm>
            <a:off x="1401300" y="6163246"/>
            <a:ext cx="4557000" cy="1473000"/>
          </a:xfrm>
          <a:prstGeom prst="rect">
            <a:avLst/>
          </a:prstGeom>
        </p:spPr>
        <p:txBody>
          <a:bodyPr spcFirstLastPara="1" vert="horz" wrap="square" lIns="182850" tIns="182850" rIns="182850" bIns="182850" rtlCol="0" anchor="b" anchorCtr="0">
            <a:noAutofit/>
          </a:bodyPr>
          <a:lstStyle/>
          <a:p>
            <a:pPr marL="0" indent="0"/>
            <a:r>
              <a:rPr lang="es" dirty="0"/>
              <a:t>PAYMENT</a:t>
            </a:r>
            <a:endParaRPr dirty="0"/>
          </a:p>
        </p:txBody>
      </p:sp>
      <p:sp>
        <p:nvSpPr>
          <p:cNvPr id="550" name="Google Shape;550;p50"/>
          <p:cNvSpPr txBox="1">
            <a:spLocks noGrp="1"/>
          </p:cNvSpPr>
          <p:nvPr>
            <p:ph type="subTitle" idx="8"/>
          </p:nvPr>
        </p:nvSpPr>
        <p:spPr>
          <a:xfrm>
            <a:off x="1401300" y="7628448"/>
            <a:ext cx="4557000" cy="1473000"/>
          </a:xfrm>
          <a:prstGeom prst="rect">
            <a:avLst/>
          </a:prstGeom>
        </p:spPr>
        <p:txBody>
          <a:bodyPr spcFirstLastPara="1" vert="horz" wrap="square" lIns="182850" tIns="182850" rIns="182850" bIns="182850" rtlCol="0" anchor="t" anchorCtr="0">
            <a:noAutofit/>
          </a:bodyPr>
          <a:lstStyle/>
          <a:p>
            <a:pPr marL="0" indent="0"/>
            <a:r>
              <a:rPr lang="en-IN" dirty="0"/>
              <a:t>Yearly                          </a:t>
            </a:r>
          </a:p>
          <a:p>
            <a:pPr marL="0" indent="0"/>
            <a:r>
              <a:rPr lang="en-IN" dirty="0"/>
              <a:t> (Except for Cement)</a:t>
            </a:r>
            <a:endParaRPr dirty="0"/>
          </a:p>
        </p:txBody>
      </p:sp>
      <p:sp>
        <p:nvSpPr>
          <p:cNvPr id="551" name="Google Shape;551;p50"/>
          <p:cNvSpPr txBox="1">
            <a:spLocks noGrp="1"/>
          </p:cNvSpPr>
          <p:nvPr>
            <p:ph type="subTitle" idx="9"/>
          </p:nvPr>
        </p:nvSpPr>
        <p:spPr>
          <a:xfrm>
            <a:off x="6660300" y="6163246"/>
            <a:ext cx="4557000" cy="1473000"/>
          </a:xfrm>
          <a:prstGeom prst="rect">
            <a:avLst/>
          </a:prstGeom>
        </p:spPr>
        <p:txBody>
          <a:bodyPr spcFirstLastPara="1" vert="horz" wrap="square" lIns="182850" tIns="182850" rIns="182850" bIns="182850" rtlCol="0" anchor="b" anchorCtr="0">
            <a:noAutofit/>
          </a:bodyPr>
          <a:lstStyle/>
          <a:p>
            <a:pPr marL="0" indent="0"/>
            <a:r>
              <a:rPr lang="es" dirty="0"/>
              <a:t>CEMENT</a:t>
            </a:r>
            <a:endParaRPr dirty="0"/>
          </a:p>
        </p:txBody>
      </p:sp>
      <p:sp>
        <p:nvSpPr>
          <p:cNvPr id="552" name="Google Shape;552;p50"/>
          <p:cNvSpPr txBox="1">
            <a:spLocks noGrp="1"/>
          </p:cNvSpPr>
          <p:nvPr>
            <p:ph type="subTitle" idx="13"/>
          </p:nvPr>
        </p:nvSpPr>
        <p:spPr>
          <a:xfrm>
            <a:off x="6660300" y="7628448"/>
            <a:ext cx="4557000" cy="1473000"/>
          </a:xfrm>
          <a:prstGeom prst="rect">
            <a:avLst/>
          </a:prstGeom>
        </p:spPr>
        <p:txBody>
          <a:bodyPr spcFirstLastPara="1" vert="horz" wrap="square" lIns="182850" tIns="182850" rIns="182850" bIns="182850" rtlCol="0" anchor="t" anchorCtr="0">
            <a:noAutofit/>
          </a:bodyPr>
          <a:lstStyle/>
          <a:p>
            <a:pPr marL="0" indent="0"/>
            <a:r>
              <a:rPr lang="en-GB" dirty="0"/>
              <a:t>No threshold of 80%</a:t>
            </a:r>
          </a:p>
          <a:p>
            <a:pPr marL="0" indent="0"/>
            <a:r>
              <a:rPr lang="en-GB" dirty="0"/>
              <a:t>Pay GST @ 28% </a:t>
            </a:r>
          </a:p>
          <a:p>
            <a:pPr marL="0" indent="0"/>
            <a:r>
              <a:rPr lang="en-GB" dirty="0"/>
              <a:t>Pay monthly </a:t>
            </a:r>
          </a:p>
        </p:txBody>
      </p:sp>
      <p:sp>
        <p:nvSpPr>
          <p:cNvPr id="553" name="Google Shape;553;p50"/>
          <p:cNvSpPr txBox="1">
            <a:spLocks noGrp="1"/>
          </p:cNvSpPr>
          <p:nvPr>
            <p:ph type="subTitle" idx="14"/>
          </p:nvPr>
        </p:nvSpPr>
        <p:spPr>
          <a:xfrm>
            <a:off x="11919300" y="6163246"/>
            <a:ext cx="4557000" cy="1473000"/>
          </a:xfrm>
          <a:prstGeom prst="rect">
            <a:avLst/>
          </a:prstGeom>
        </p:spPr>
        <p:txBody>
          <a:bodyPr spcFirstLastPara="1" vert="horz" wrap="square" lIns="182850" tIns="182850" rIns="182850" bIns="182850" rtlCol="0" anchor="b" anchorCtr="0">
            <a:noAutofit/>
          </a:bodyPr>
          <a:lstStyle/>
          <a:p>
            <a:pPr marL="0" indent="0"/>
            <a:r>
              <a:rPr lang="es" dirty="0"/>
              <a:t>PAYMENT MDOE</a:t>
            </a:r>
            <a:endParaRPr dirty="0"/>
          </a:p>
        </p:txBody>
      </p:sp>
      <p:sp>
        <p:nvSpPr>
          <p:cNvPr id="554" name="Google Shape;554;p50"/>
          <p:cNvSpPr txBox="1">
            <a:spLocks noGrp="1"/>
          </p:cNvSpPr>
          <p:nvPr>
            <p:ph type="subTitle" idx="15"/>
          </p:nvPr>
        </p:nvSpPr>
        <p:spPr>
          <a:xfrm>
            <a:off x="11919300" y="7628448"/>
            <a:ext cx="4557000" cy="1473000"/>
          </a:xfrm>
          <a:prstGeom prst="rect">
            <a:avLst/>
          </a:prstGeom>
        </p:spPr>
        <p:txBody>
          <a:bodyPr spcFirstLastPara="1" vert="horz" wrap="square" lIns="182850" tIns="182850" rIns="182850" bIns="182850" rtlCol="0" anchor="t" anchorCtr="0">
            <a:noAutofit/>
          </a:bodyPr>
          <a:lstStyle/>
          <a:p>
            <a:pPr marL="0" indent="0"/>
            <a:r>
              <a:rPr lang="en-IN" dirty="0"/>
              <a:t>Through DRC-03 by 30</a:t>
            </a:r>
            <a:r>
              <a:rPr lang="en-IN" baseline="30000" dirty="0"/>
              <a:t>th</a:t>
            </a:r>
            <a:r>
              <a:rPr lang="en-IN" dirty="0"/>
              <a:t> June of next year </a:t>
            </a:r>
            <a:endParaRPr dirty="0"/>
          </a:p>
        </p:txBody>
      </p:sp>
      <p:sp>
        <p:nvSpPr>
          <p:cNvPr id="555" name="Google Shape;555;p50"/>
          <p:cNvSpPr txBox="1">
            <a:spLocks noGrp="1"/>
          </p:cNvSpPr>
          <p:nvPr>
            <p:ph type="subTitle" idx="3"/>
          </p:nvPr>
        </p:nvSpPr>
        <p:spPr>
          <a:xfrm>
            <a:off x="6660300" y="3171046"/>
            <a:ext cx="4557000" cy="1473000"/>
          </a:xfrm>
          <a:prstGeom prst="rect">
            <a:avLst/>
          </a:prstGeom>
        </p:spPr>
        <p:txBody>
          <a:bodyPr spcFirstLastPara="1" vert="horz" wrap="square" lIns="182850" tIns="182850" rIns="182850" bIns="182850" rtlCol="0" anchor="b" anchorCtr="0">
            <a:noAutofit/>
          </a:bodyPr>
          <a:lstStyle/>
          <a:p>
            <a:pPr marL="0" indent="0"/>
            <a:r>
              <a:rPr lang="es" dirty="0"/>
              <a:t>LIMIT</a:t>
            </a:r>
            <a:endParaRPr dirty="0"/>
          </a:p>
        </p:txBody>
      </p:sp>
      <p:sp>
        <p:nvSpPr>
          <p:cNvPr id="2" name="Freeform 2">
            <a:extLst>
              <a:ext uri="{FF2B5EF4-FFF2-40B4-BE49-F238E27FC236}">
                <a16:creationId xmlns:a16="http://schemas.microsoft.com/office/drawing/2014/main" id="{34E679C6-E7B4-A7E8-4CAC-247D9DDEEB47}"/>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19000"/>
            </a:blip>
            <a:stretch>
              <a:fillRect t="-9259" b="-9259"/>
            </a:stretch>
          </a:blipFill>
        </p:spPr>
        <p:txBody>
          <a:bodyPr/>
          <a:lstStyle/>
          <a:p>
            <a:endParaRPr lang="en-IN"/>
          </a:p>
        </p:txBody>
      </p:sp>
    </p:spTree>
    <p:extLst>
      <p:ext uri="{BB962C8B-B14F-4D97-AF65-F5344CB8AC3E}">
        <p14:creationId xmlns:p14="http://schemas.microsoft.com/office/powerpoint/2010/main" val="266024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4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7">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8">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49">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50">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51">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52">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52">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52">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54">
                                            <p:txEl>
                                              <p:pRg st="0" end="0"/>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5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 grpId="0" build="p"/>
      <p:bldP spid="545" grpId="0" build="p"/>
      <p:bldP spid="546" grpId="0" build="p"/>
      <p:bldP spid="547" grpId="0" build="p"/>
      <p:bldP spid="548" grpId="0" build="p"/>
      <p:bldP spid="549" grpId="0" build="p"/>
      <p:bldP spid="550" grpId="0" build="p"/>
      <p:bldP spid="551" grpId="0" build="p"/>
      <p:bldP spid="552" grpId="0" build="p"/>
      <p:bldP spid="553" grpId="0" build="p"/>
      <p:bldP spid="554" grpId="0" build="p"/>
      <p:bldP spid="55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1D6277A-28A2-7EE5-2CD4-EE3708264AB5}"/>
              </a:ext>
            </a:extLst>
          </p:cNvPr>
          <p:cNvGraphicFramePr>
            <a:graphicFrameLocks noGrp="1"/>
          </p:cNvGraphicFramePr>
          <p:nvPr>
            <p:extLst>
              <p:ext uri="{D42A27DB-BD31-4B8C-83A1-F6EECF244321}">
                <p14:modId xmlns:p14="http://schemas.microsoft.com/office/powerpoint/2010/main" val="400600116"/>
              </p:ext>
            </p:extLst>
          </p:nvPr>
        </p:nvGraphicFramePr>
        <p:xfrm>
          <a:off x="0" y="34811"/>
          <a:ext cx="18288000" cy="9857372"/>
        </p:xfrm>
        <a:graphic>
          <a:graphicData uri="http://schemas.openxmlformats.org/drawingml/2006/table">
            <a:tbl>
              <a:tblPr firstRow="1" firstCol="1" bandRow="1">
                <a:tableStyleId>{5C22544A-7EE6-4342-B048-85BDC9FD1C3A}</a:tableStyleId>
              </a:tblPr>
              <a:tblGrid>
                <a:gridCol w="6357631">
                  <a:extLst>
                    <a:ext uri="{9D8B030D-6E8A-4147-A177-3AD203B41FA5}">
                      <a16:colId xmlns:a16="http://schemas.microsoft.com/office/drawing/2014/main" val="1272752685"/>
                    </a:ext>
                  </a:extLst>
                </a:gridCol>
                <a:gridCol w="2542532">
                  <a:extLst>
                    <a:ext uri="{9D8B030D-6E8A-4147-A177-3AD203B41FA5}">
                      <a16:colId xmlns:a16="http://schemas.microsoft.com/office/drawing/2014/main" val="171149622"/>
                    </a:ext>
                  </a:extLst>
                </a:gridCol>
                <a:gridCol w="3242244">
                  <a:extLst>
                    <a:ext uri="{9D8B030D-6E8A-4147-A177-3AD203B41FA5}">
                      <a16:colId xmlns:a16="http://schemas.microsoft.com/office/drawing/2014/main" val="980407122"/>
                    </a:ext>
                  </a:extLst>
                </a:gridCol>
                <a:gridCol w="3242244">
                  <a:extLst>
                    <a:ext uri="{9D8B030D-6E8A-4147-A177-3AD203B41FA5}">
                      <a16:colId xmlns:a16="http://schemas.microsoft.com/office/drawing/2014/main" val="3097865405"/>
                    </a:ext>
                  </a:extLst>
                </a:gridCol>
                <a:gridCol w="2903349">
                  <a:extLst>
                    <a:ext uri="{9D8B030D-6E8A-4147-A177-3AD203B41FA5}">
                      <a16:colId xmlns:a16="http://schemas.microsoft.com/office/drawing/2014/main" val="872088425"/>
                    </a:ext>
                  </a:extLst>
                </a:gridCol>
              </a:tblGrid>
              <a:tr h="748131">
                <a:tc>
                  <a:txBody>
                    <a:bodyPr/>
                    <a:lstStyle/>
                    <a:p>
                      <a:pPr>
                        <a:lnSpc>
                          <a:spcPct val="107000"/>
                        </a:lnSpc>
                        <a:spcAft>
                          <a:spcPts val="800"/>
                        </a:spcAft>
                        <a:buNone/>
                      </a:pPr>
                      <a:r>
                        <a:rPr lang="en-IN" sz="3200" dirty="0">
                          <a:effectLst/>
                        </a:rPr>
                        <a:t>Project </a:t>
                      </a:r>
                      <a:endParaRPr lang="en-IN" sz="3200" dirty="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gn="ctr">
                        <a:lnSpc>
                          <a:spcPct val="107000"/>
                        </a:lnSpc>
                        <a:spcAft>
                          <a:spcPts val="800"/>
                        </a:spcAft>
                        <a:buNone/>
                      </a:pPr>
                      <a:r>
                        <a:rPr lang="en-IN" sz="3200" dirty="0">
                          <a:effectLst/>
                        </a:rPr>
                        <a:t>A</a:t>
                      </a:r>
                      <a:endParaRPr lang="en-IN" sz="3200" dirty="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gn="ctr">
                        <a:lnSpc>
                          <a:spcPct val="107000"/>
                        </a:lnSpc>
                        <a:spcAft>
                          <a:spcPts val="800"/>
                        </a:spcAft>
                        <a:buNone/>
                      </a:pPr>
                      <a:r>
                        <a:rPr lang="en-IN" sz="3200" dirty="0">
                          <a:effectLst/>
                        </a:rPr>
                        <a:t>B</a:t>
                      </a:r>
                      <a:endParaRPr lang="en-IN" sz="3200" dirty="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gn="ctr">
                        <a:lnSpc>
                          <a:spcPct val="107000"/>
                        </a:lnSpc>
                        <a:spcAft>
                          <a:spcPts val="800"/>
                        </a:spcAft>
                        <a:buNone/>
                      </a:pPr>
                      <a:r>
                        <a:rPr lang="en-IN" sz="3200" dirty="0">
                          <a:effectLst/>
                        </a:rPr>
                        <a:t>C</a:t>
                      </a:r>
                      <a:endParaRPr lang="en-IN" sz="3200" dirty="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gn="ctr">
                        <a:lnSpc>
                          <a:spcPct val="107000"/>
                        </a:lnSpc>
                        <a:spcAft>
                          <a:spcPts val="800"/>
                        </a:spcAft>
                        <a:buNone/>
                      </a:pPr>
                      <a:r>
                        <a:rPr lang="en-IN" sz="3200" dirty="0">
                          <a:effectLst/>
                        </a:rPr>
                        <a:t>D</a:t>
                      </a:r>
                      <a:endParaRPr lang="en-IN" sz="3200" dirty="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extLst>
                  <a:ext uri="{0D108BD9-81ED-4DB2-BD59-A6C34878D82A}">
                    <a16:rowId xmlns:a16="http://schemas.microsoft.com/office/drawing/2014/main" val="4211258473"/>
                  </a:ext>
                </a:extLst>
              </a:tr>
              <a:tr h="535064">
                <a:tc>
                  <a:txBody>
                    <a:bodyPr/>
                    <a:lstStyle/>
                    <a:p>
                      <a:pPr>
                        <a:lnSpc>
                          <a:spcPct val="107000"/>
                        </a:lnSpc>
                        <a:spcAft>
                          <a:spcPts val="800"/>
                        </a:spcAft>
                        <a:buNone/>
                      </a:pPr>
                      <a:r>
                        <a:rPr lang="en-IN" sz="3200" dirty="0">
                          <a:effectLst/>
                        </a:rPr>
                        <a:t>Nature of Scheme</a:t>
                      </a:r>
                      <a:endParaRPr lang="en-IN" sz="3200" dirty="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gn="ctr">
                        <a:lnSpc>
                          <a:spcPct val="107000"/>
                        </a:lnSpc>
                        <a:spcAft>
                          <a:spcPts val="800"/>
                        </a:spcAft>
                        <a:buNone/>
                      </a:pPr>
                      <a:r>
                        <a:rPr lang="en-IN" sz="3200">
                          <a:effectLst/>
                        </a:rPr>
                        <a:t>Residential </a:t>
                      </a:r>
                      <a:endParaRPr lang="en-IN" sz="320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nchor="ctr"/>
                </a:tc>
                <a:tc>
                  <a:txBody>
                    <a:bodyPr/>
                    <a:lstStyle/>
                    <a:p>
                      <a:pPr algn="ctr">
                        <a:lnSpc>
                          <a:spcPct val="107000"/>
                        </a:lnSpc>
                        <a:spcAft>
                          <a:spcPts val="800"/>
                        </a:spcAft>
                        <a:buNone/>
                      </a:pPr>
                      <a:r>
                        <a:rPr lang="en-IN" sz="3200">
                          <a:effectLst/>
                        </a:rPr>
                        <a:t>Residential +Commercial</a:t>
                      </a:r>
                      <a:endParaRPr lang="en-IN" sz="320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nchor="ctr"/>
                </a:tc>
                <a:tc>
                  <a:txBody>
                    <a:bodyPr/>
                    <a:lstStyle/>
                    <a:p>
                      <a:pPr algn="ctr">
                        <a:lnSpc>
                          <a:spcPct val="107000"/>
                        </a:lnSpc>
                        <a:spcAft>
                          <a:spcPts val="800"/>
                        </a:spcAft>
                        <a:buNone/>
                      </a:pPr>
                      <a:r>
                        <a:rPr lang="en-IN" sz="3200">
                          <a:effectLst/>
                        </a:rPr>
                        <a:t>Residential +Commercial</a:t>
                      </a:r>
                      <a:endParaRPr lang="en-IN" sz="320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nchor="ctr"/>
                </a:tc>
                <a:tc>
                  <a:txBody>
                    <a:bodyPr/>
                    <a:lstStyle/>
                    <a:p>
                      <a:pPr algn="ctr">
                        <a:lnSpc>
                          <a:spcPct val="107000"/>
                        </a:lnSpc>
                        <a:spcAft>
                          <a:spcPts val="800"/>
                        </a:spcAft>
                        <a:buNone/>
                      </a:pPr>
                      <a:r>
                        <a:rPr lang="en-IN" sz="3200">
                          <a:effectLst/>
                        </a:rPr>
                        <a:t>Commercial</a:t>
                      </a:r>
                      <a:endParaRPr lang="en-IN" sz="320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nchor="ctr"/>
                </a:tc>
                <a:extLst>
                  <a:ext uri="{0D108BD9-81ED-4DB2-BD59-A6C34878D82A}">
                    <a16:rowId xmlns:a16="http://schemas.microsoft.com/office/drawing/2014/main" val="3787541103"/>
                  </a:ext>
                </a:extLst>
              </a:tr>
              <a:tr h="261539">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IN" sz="3200" u="sng" dirty="0">
                          <a:effectLst/>
                        </a:rPr>
                        <a:t>No. of Units </a:t>
                      </a:r>
                      <a:endParaRPr lang="en-IN" sz="3200" u="sng" dirty="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nSpc>
                          <a:spcPct val="107000"/>
                        </a:lnSpc>
                        <a:spcAft>
                          <a:spcPts val="800"/>
                        </a:spcAft>
                        <a:buNone/>
                      </a:pPr>
                      <a:r>
                        <a:rPr lang="en-IN" sz="3200" dirty="0">
                          <a:effectLst/>
                        </a:rPr>
                        <a:t> </a:t>
                      </a:r>
                      <a:endParaRPr lang="en-IN" sz="3200" dirty="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nSpc>
                          <a:spcPct val="107000"/>
                        </a:lnSpc>
                        <a:spcAft>
                          <a:spcPts val="800"/>
                        </a:spcAft>
                        <a:buNone/>
                      </a:pPr>
                      <a:r>
                        <a:rPr lang="en-IN" sz="3200">
                          <a:effectLst/>
                        </a:rPr>
                        <a:t> </a:t>
                      </a:r>
                      <a:endParaRPr lang="en-IN" sz="320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nSpc>
                          <a:spcPct val="107000"/>
                        </a:lnSpc>
                        <a:spcAft>
                          <a:spcPts val="800"/>
                        </a:spcAft>
                        <a:buNone/>
                      </a:pPr>
                      <a:r>
                        <a:rPr lang="en-IN" sz="3200">
                          <a:effectLst/>
                        </a:rPr>
                        <a:t> </a:t>
                      </a:r>
                      <a:endParaRPr lang="en-IN" sz="320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nSpc>
                          <a:spcPct val="107000"/>
                        </a:lnSpc>
                        <a:spcAft>
                          <a:spcPts val="800"/>
                        </a:spcAft>
                        <a:buNone/>
                      </a:pPr>
                      <a:r>
                        <a:rPr lang="en-IN" sz="3200">
                          <a:effectLst/>
                        </a:rPr>
                        <a:t> </a:t>
                      </a:r>
                      <a:endParaRPr lang="en-IN" sz="320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extLst>
                  <a:ext uri="{0D108BD9-81ED-4DB2-BD59-A6C34878D82A}">
                    <a16:rowId xmlns:a16="http://schemas.microsoft.com/office/drawing/2014/main" val="1257349419"/>
                  </a:ext>
                </a:extLst>
              </a:tr>
              <a:tr h="261539">
                <a:tc>
                  <a:txBody>
                    <a:bodyPr/>
                    <a:lstStyle/>
                    <a:p>
                      <a:pPr>
                        <a:lnSpc>
                          <a:spcPct val="107000"/>
                        </a:lnSpc>
                        <a:spcAft>
                          <a:spcPts val="800"/>
                        </a:spcAft>
                        <a:buNone/>
                      </a:pPr>
                      <a:r>
                        <a:rPr lang="en-IN" sz="3200" b="0" dirty="0">
                          <a:effectLst/>
                        </a:rPr>
                        <a:t>Residence (Affordable*) </a:t>
                      </a:r>
                      <a:endParaRPr lang="en-IN" sz="3200" b="0" dirty="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gn="ctr">
                        <a:lnSpc>
                          <a:spcPct val="107000"/>
                        </a:lnSpc>
                        <a:spcAft>
                          <a:spcPts val="800"/>
                        </a:spcAft>
                        <a:buNone/>
                      </a:pPr>
                      <a:r>
                        <a:rPr lang="en-IN" sz="3200" dirty="0">
                          <a:effectLst/>
                        </a:rPr>
                        <a:t>10</a:t>
                      </a:r>
                      <a:endParaRPr lang="en-IN" sz="3200" dirty="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gn="ctr">
                        <a:lnSpc>
                          <a:spcPct val="107000"/>
                        </a:lnSpc>
                        <a:spcAft>
                          <a:spcPts val="800"/>
                        </a:spcAft>
                        <a:buNone/>
                      </a:pPr>
                      <a:r>
                        <a:rPr lang="en-IN" sz="3200">
                          <a:effectLst/>
                        </a:rPr>
                        <a:t>10</a:t>
                      </a:r>
                      <a:endParaRPr lang="en-IN" sz="320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gn="ctr">
                        <a:lnSpc>
                          <a:spcPct val="107000"/>
                        </a:lnSpc>
                        <a:spcAft>
                          <a:spcPts val="800"/>
                        </a:spcAft>
                        <a:buNone/>
                      </a:pPr>
                      <a:r>
                        <a:rPr lang="en-IN" sz="3200">
                          <a:effectLst/>
                        </a:rPr>
                        <a:t>10</a:t>
                      </a:r>
                      <a:endParaRPr lang="en-IN" sz="320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gn="ctr">
                        <a:lnSpc>
                          <a:spcPct val="107000"/>
                        </a:lnSpc>
                        <a:spcAft>
                          <a:spcPts val="800"/>
                        </a:spcAft>
                        <a:buNone/>
                      </a:pPr>
                      <a:r>
                        <a:rPr lang="en-IN" sz="3200">
                          <a:effectLst/>
                        </a:rPr>
                        <a:t>-</a:t>
                      </a:r>
                      <a:endParaRPr lang="en-IN" sz="320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extLst>
                  <a:ext uri="{0D108BD9-81ED-4DB2-BD59-A6C34878D82A}">
                    <a16:rowId xmlns:a16="http://schemas.microsoft.com/office/drawing/2014/main" val="217745623"/>
                  </a:ext>
                </a:extLst>
              </a:tr>
              <a:tr h="535064">
                <a:tc>
                  <a:txBody>
                    <a:bodyPr/>
                    <a:lstStyle/>
                    <a:p>
                      <a:pPr>
                        <a:lnSpc>
                          <a:spcPct val="107000"/>
                        </a:lnSpc>
                        <a:spcAft>
                          <a:spcPts val="800"/>
                        </a:spcAft>
                        <a:buNone/>
                      </a:pPr>
                      <a:r>
                        <a:rPr lang="en-IN" sz="3200" b="0" dirty="0">
                          <a:effectLst/>
                        </a:rPr>
                        <a:t>Residence (Other than affordable)</a:t>
                      </a:r>
                      <a:endParaRPr lang="en-IN" sz="3200" b="0" dirty="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gn="ctr">
                        <a:lnSpc>
                          <a:spcPct val="107000"/>
                        </a:lnSpc>
                        <a:spcAft>
                          <a:spcPts val="800"/>
                        </a:spcAft>
                        <a:buNone/>
                      </a:pPr>
                      <a:r>
                        <a:rPr lang="en-IN" sz="3200">
                          <a:effectLst/>
                        </a:rPr>
                        <a:t>20</a:t>
                      </a:r>
                      <a:endParaRPr lang="en-IN" sz="320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gn="ctr">
                        <a:lnSpc>
                          <a:spcPct val="107000"/>
                        </a:lnSpc>
                        <a:spcAft>
                          <a:spcPts val="800"/>
                        </a:spcAft>
                        <a:buNone/>
                      </a:pPr>
                      <a:r>
                        <a:rPr lang="en-IN" sz="3200">
                          <a:effectLst/>
                        </a:rPr>
                        <a:t>15</a:t>
                      </a:r>
                      <a:endParaRPr lang="en-IN" sz="320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gn="ctr">
                        <a:lnSpc>
                          <a:spcPct val="107000"/>
                        </a:lnSpc>
                        <a:spcAft>
                          <a:spcPts val="800"/>
                        </a:spcAft>
                        <a:buNone/>
                      </a:pPr>
                      <a:r>
                        <a:rPr lang="en-IN" sz="3200">
                          <a:effectLst/>
                        </a:rPr>
                        <a:t>13</a:t>
                      </a:r>
                      <a:endParaRPr lang="en-IN" sz="320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gn="ctr">
                        <a:lnSpc>
                          <a:spcPct val="107000"/>
                        </a:lnSpc>
                        <a:spcAft>
                          <a:spcPts val="800"/>
                        </a:spcAft>
                        <a:buNone/>
                      </a:pPr>
                      <a:r>
                        <a:rPr lang="en-IN" sz="3200">
                          <a:effectLst/>
                        </a:rPr>
                        <a:t>-</a:t>
                      </a:r>
                      <a:endParaRPr lang="en-IN" sz="320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extLst>
                  <a:ext uri="{0D108BD9-81ED-4DB2-BD59-A6C34878D82A}">
                    <a16:rowId xmlns:a16="http://schemas.microsoft.com/office/drawing/2014/main" val="3504273895"/>
                  </a:ext>
                </a:extLst>
              </a:tr>
              <a:tr h="261539">
                <a:tc>
                  <a:txBody>
                    <a:bodyPr/>
                    <a:lstStyle/>
                    <a:p>
                      <a:pPr>
                        <a:lnSpc>
                          <a:spcPct val="107000"/>
                        </a:lnSpc>
                        <a:spcAft>
                          <a:spcPts val="800"/>
                        </a:spcAft>
                        <a:buNone/>
                      </a:pPr>
                      <a:r>
                        <a:rPr lang="en-IN" sz="3200" b="0" dirty="0">
                          <a:effectLst/>
                        </a:rPr>
                        <a:t>Commercial</a:t>
                      </a:r>
                      <a:endParaRPr lang="en-IN" sz="3200" b="0" dirty="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gn="ctr">
                        <a:lnSpc>
                          <a:spcPct val="107000"/>
                        </a:lnSpc>
                        <a:spcAft>
                          <a:spcPts val="800"/>
                        </a:spcAft>
                        <a:buNone/>
                      </a:pPr>
                      <a:r>
                        <a:rPr lang="en-IN" sz="3200">
                          <a:effectLst/>
                        </a:rPr>
                        <a:t>-</a:t>
                      </a:r>
                      <a:endParaRPr lang="en-IN" sz="320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gn="ctr">
                        <a:lnSpc>
                          <a:spcPct val="107000"/>
                        </a:lnSpc>
                        <a:spcAft>
                          <a:spcPts val="800"/>
                        </a:spcAft>
                        <a:buNone/>
                      </a:pPr>
                      <a:r>
                        <a:rPr lang="en-IN" sz="3200">
                          <a:effectLst/>
                        </a:rPr>
                        <a:t>5</a:t>
                      </a:r>
                      <a:endParaRPr lang="en-IN" sz="320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gn="ctr">
                        <a:lnSpc>
                          <a:spcPct val="107000"/>
                        </a:lnSpc>
                        <a:spcAft>
                          <a:spcPts val="800"/>
                        </a:spcAft>
                        <a:buNone/>
                      </a:pPr>
                      <a:r>
                        <a:rPr lang="en-IN" sz="3200">
                          <a:effectLst/>
                        </a:rPr>
                        <a:t>7</a:t>
                      </a:r>
                      <a:endParaRPr lang="en-IN" sz="320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gn="ctr">
                        <a:lnSpc>
                          <a:spcPct val="107000"/>
                        </a:lnSpc>
                        <a:spcAft>
                          <a:spcPts val="800"/>
                        </a:spcAft>
                        <a:buNone/>
                      </a:pPr>
                      <a:r>
                        <a:rPr lang="en-IN" sz="3200">
                          <a:effectLst/>
                        </a:rPr>
                        <a:t>30</a:t>
                      </a:r>
                      <a:endParaRPr lang="en-IN" sz="320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extLst>
                  <a:ext uri="{0D108BD9-81ED-4DB2-BD59-A6C34878D82A}">
                    <a16:rowId xmlns:a16="http://schemas.microsoft.com/office/drawing/2014/main" val="2446629515"/>
                  </a:ext>
                </a:extLst>
              </a:tr>
              <a:tr h="261539">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IN" sz="3200" dirty="0">
                          <a:effectLst/>
                        </a:rPr>
                        <a:t>Project Carpet Area -Residence </a:t>
                      </a:r>
                      <a:endParaRPr lang="en-IN" sz="3200" dirty="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gn="ctr">
                        <a:lnSpc>
                          <a:spcPct val="107000"/>
                        </a:lnSpc>
                        <a:spcAft>
                          <a:spcPts val="800"/>
                        </a:spcAft>
                        <a:buNone/>
                      </a:pPr>
                      <a:r>
                        <a:rPr lang="en-IN" sz="3200">
                          <a:effectLst/>
                        </a:rPr>
                        <a:t>100%</a:t>
                      </a:r>
                      <a:endParaRPr lang="en-IN" sz="320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gn="ctr">
                        <a:lnSpc>
                          <a:spcPct val="107000"/>
                        </a:lnSpc>
                        <a:spcAft>
                          <a:spcPts val="800"/>
                        </a:spcAft>
                        <a:buNone/>
                      </a:pPr>
                      <a:r>
                        <a:rPr lang="en-IN" sz="3200" dirty="0">
                          <a:effectLst/>
                        </a:rPr>
                        <a:t>90%</a:t>
                      </a:r>
                      <a:endParaRPr lang="en-IN" sz="3200" dirty="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gn="ctr">
                        <a:lnSpc>
                          <a:spcPct val="107000"/>
                        </a:lnSpc>
                        <a:spcAft>
                          <a:spcPts val="800"/>
                        </a:spcAft>
                        <a:buNone/>
                      </a:pPr>
                      <a:r>
                        <a:rPr lang="en-IN" sz="3200">
                          <a:effectLst/>
                        </a:rPr>
                        <a:t>70%</a:t>
                      </a:r>
                      <a:endParaRPr lang="en-IN" sz="320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gn="ctr">
                        <a:lnSpc>
                          <a:spcPct val="107000"/>
                        </a:lnSpc>
                        <a:spcAft>
                          <a:spcPts val="800"/>
                        </a:spcAft>
                        <a:buNone/>
                      </a:pPr>
                      <a:r>
                        <a:rPr lang="en-IN" sz="3200" dirty="0">
                          <a:effectLst/>
                        </a:rPr>
                        <a:t>-</a:t>
                      </a:r>
                      <a:endParaRPr lang="en-IN" sz="3200" dirty="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extLst>
                  <a:ext uri="{0D108BD9-81ED-4DB2-BD59-A6C34878D82A}">
                    <a16:rowId xmlns:a16="http://schemas.microsoft.com/office/drawing/2014/main" val="4156943970"/>
                  </a:ext>
                </a:extLst>
              </a:tr>
              <a:tr h="261539">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IN" sz="3200" dirty="0">
                          <a:effectLst/>
                        </a:rPr>
                        <a:t>Project Carpet Area- Commercial</a:t>
                      </a:r>
                      <a:endParaRPr lang="en-IN" sz="3200" dirty="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gn="ctr">
                        <a:lnSpc>
                          <a:spcPct val="107000"/>
                        </a:lnSpc>
                        <a:spcAft>
                          <a:spcPts val="800"/>
                        </a:spcAft>
                        <a:buNone/>
                      </a:pPr>
                      <a:r>
                        <a:rPr lang="en-IN" sz="3200">
                          <a:effectLst/>
                        </a:rPr>
                        <a:t>-</a:t>
                      </a:r>
                      <a:endParaRPr lang="en-IN" sz="320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gn="ctr">
                        <a:lnSpc>
                          <a:spcPct val="107000"/>
                        </a:lnSpc>
                        <a:spcAft>
                          <a:spcPts val="800"/>
                        </a:spcAft>
                        <a:buNone/>
                      </a:pPr>
                      <a:r>
                        <a:rPr lang="en-IN" sz="3200" dirty="0">
                          <a:effectLst/>
                        </a:rPr>
                        <a:t>10%</a:t>
                      </a:r>
                      <a:endParaRPr lang="en-IN" sz="3200" dirty="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gn="ctr">
                        <a:lnSpc>
                          <a:spcPct val="107000"/>
                        </a:lnSpc>
                        <a:spcAft>
                          <a:spcPts val="800"/>
                        </a:spcAft>
                        <a:buNone/>
                      </a:pPr>
                      <a:r>
                        <a:rPr lang="en-IN" sz="3200" dirty="0">
                          <a:effectLst/>
                        </a:rPr>
                        <a:t>30%</a:t>
                      </a:r>
                      <a:endParaRPr lang="en-IN" sz="3200" dirty="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gn="ctr">
                        <a:lnSpc>
                          <a:spcPct val="107000"/>
                        </a:lnSpc>
                        <a:spcAft>
                          <a:spcPts val="800"/>
                        </a:spcAft>
                        <a:buNone/>
                      </a:pPr>
                      <a:r>
                        <a:rPr lang="en-IN" sz="3200">
                          <a:effectLst/>
                        </a:rPr>
                        <a:t>100%</a:t>
                      </a:r>
                      <a:endParaRPr lang="en-IN" sz="320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extLst>
                  <a:ext uri="{0D108BD9-81ED-4DB2-BD59-A6C34878D82A}">
                    <a16:rowId xmlns:a16="http://schemas.microsoft.com/office/drawing/2014/main" val="4101392817"/>
                  </a:ext>
                </a:extLst>
              </a:tr>
              <a:tr h="261539">
                <a:tc>
                  <a:txBody>
                    <a:bodyPr/>
                    <a:lstStyle/>
                    <a:p>
                      <a:pPr>
                        <a:lnSpc>
                          <a:spcPct val="107000"/>
                        </a:lnSpc>
                        <a:spcAft>
                          <a:spcPts val="800"/>
                        </a:spcAft>
                        <a:buNone/>
                      </a:pPr>
                      <a:r>
                        <a:rPr lang="en-IN" sz="3200" dirty="0">
                          <a:effectLst/>
                        </a:rPr>
                        <a:t>Unsold Carpet Area - Residence </a:t>
                      </a:r>
                      <a:endParaRPr lang="en-IN" sz="3200" dirty="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gn="ctr">
                        <a:lnSpc>
                          <a:spcPct val="107000"/>
                        </a:lnSpc>
                        <a:spcAft>
                          <a:spcPts val="800"/>
                        </a:spcAft>
                        <a:buNone/>
                      </a:pPr>
                      <a:r>
                        <a:rPr lang="en-IN" sz="3200">
                          <a:effectLst/>
                        </a:rPr>
                        <a:t>20%</a:t>
                      </a:r>
                      <a:endParaRPr lang="en-IN" sz="320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gn="ctr">
                        <a:lnSpc>
                          <a:spcPct val="107000"/>
                        </a:lnSpc>
                        <a:spcAft>
                          <a:spcPts val="800"/>
                        </a:spcAft>
                        <a:buNone/>
                      </a:pPr>
                      <a:r>
                        <a:rPr lang="en-IN" sz="3200">
                          <a:effectLst/>
                        </a:rPr>
                        <a:t>10%</a:t>
                      </a:r>
                      <a:endParaRPr lang="en-IN" sz="320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gn="ctr">
                        <a:lnSpc>
                          <a:spcPct val="107000"/>
                        </a:lnSpc>
                        <a:spcAft>
                          <a:spcPts val="800"/>
                        </a:spcAft>
                        <a:buNone/>
                      </a:pPr>
                      <a:r>
                        <a:rPr lang="en-IN" sz="3200" dirty="0">
                          <a:effectLst/>
                        </a:rPr>
                        <a:t>20%</a:t>
                      </a:r>
                      <a:endParaRPr lang="en-IN" sz="3200" dirty="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gn="ctr">
                        <a:lnSpc>
                          <a:spcPct val="107000"/>
                        </a:lnSpc>
                        <a:spcAft>
                          <a:spcPts val="800"/>
                        </a:spcAft>
                        <a:buNone/>
                      </a:pPr>
                      <a:r>
                        <a:rPr lang="en-IN" sz="3200" dirty="0">
                          <a:effectLst/>
                        </a:rPr>
                        <a:t>-</a:t>
                      </a:r>
                      <a:endParaRPr lang="en-IN" sz="3200" dirty="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extLst>
                  <a:ext uri="{0D108BD9-81ED-4DB2-BD59-A6C34878D82A}">
                    <a16:rowId xmlns:a16="http://schemas.microsoft.com/office/drawing/2014/main" val="3028350346"/>
                  </a:ext>
                </a:extLst>
              </a:tr>
              <a:tr h="261539">
                <a:tc>
                  <a:txBody>
                    <a:bodyPr/>
                    <a:lstStyle/>
                    <a:p>
                      <a:pPr>
                        <a:lnSpc>
                          <a:spcPct val="107000"/>
                        </a:lnSpc>
                        <a:spcAft>
                          <a:spcPts val="800"/>
                        </a:spcAft>
                        <a:buNone/>
                      </a:pPr>
                      <a:r>
                        <a:rPr lang="en-IN" sz="3200" dirty="0">
                          <a:effectLst/>
                        </a:rPr>
                        <a:t>Unsold Carpet Area –Commercial</a:t>
                      </a:r>
                      <a:endParaRPr lang="en-IN" sz="3200" dirty="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gn="ctr">
                        <a:lnSpc>
                          <a:spcPct val="107000"/>
                        </a:lnSpc>
                        <a:spcAft>
                          <a:spcPts val="800"/>
                        </a:spcAft>
                        <a:buNone/>
                      </a:pPr>
                      <a:r>
                        <a:rPr lang="en-IN" sz="3200">
                          <a:effectLst/>
                        </a:rPr>
                        <a:t>-</a:t>
                      </a:r>
                      <a:endParaRPr lang="en-IN" sz="320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gn="ctr">
                        <a:lnSpc>
                          <a:spcPct val="107000"/>
                        </a:lnSpc>
                        <a:spcAft>
                          <a:spcPts val="800"/>
                        </a:spcAft>
                        <a:buNone/>
                      </a:pPr>
                      <a:r>
                        <a:rPr lang="en-IN" sz="3200">
                          <a:effectLst/>
                        </a:rPr>
                        <a:t>5%</a:t>
                      </a:r>
                      <a:endParaRPr lang="en-IN" sz="320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gn="ctr">
                        <a:lnSpc>
                          <a:spcPct val="107000"/>
                        </a:lnSpc>
                        <a:spcAft>
                          <a:spcPts val="800"/>
                        </a:spcAft>
                        <a:buNone/>
                      </a:pPr>
                      <a:r>
                        <a:rPr lang="en-IN" sz="3200" dirty="0">
                          <a:effectLst/>
                        </a:rPr>
                        <a:t>5%</a:t>
                      </a:r>
                      <a:endParaRPr lang="en-IN" sz="3200" dirty="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gn="ctr">
                        <a:lnSpc>
                          <a:spcPct val="107000"/>
                        </a:lnSpc>
                        <a:spcAft>
                          <a:spcPts val="800"/>
                        </a:spcAft>
                        <a:buNone/>
                      </a:pPr>
                      <a:r>
                        <a:rPr lang="en-IN" sz="3200" dirty="0">
                          <a:effectLst/>
                        </a:rPr>
                        <a:t>30%</a:t>
                      </a:r>
                      <a:endParaRPr lang="en-IN" sz="3200" dirty="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extLst>
                  <a:ext uri="{0D108BD9-81ED-4DB2-BD59-A6C34878D82A}">
                    <a16:rowId xmlns:a16="http://schemas.microsoft.com/office/drawing/2014/main" val="2240861347"/>
                  </a:ext>
                </a:extLst>
              </a:tr>
              <a:tr h="535064">
                <a:tc>
                  <a:txBody>
                    <a:bodyPr/>
                    <a:lstStyle/>
                    <a:p>
                      <a:pPr>
                        <a:lnSpc>
                          <a:spcPct val="107000"/>
                        </a:lnSpc>
                        <a:spcAft>
                          <a:spcPts val="800"/>
                        </a:spcAft>
                        <a:buNone/>
                      </a:pPr>
                      <a:r>
                        <a:rPr lang="en-IN" sz="3200" dirty="0">
                          <a:effectLst/>
                        </a:rPr>
                        <a:t>GST Paid on Purchases In Rs.</a:t>
                      </a:r>
                      <a:endParaRPr lang="en-IN" sz="3200" dirty="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gn="ctr">
                        <a:lnSpc>
                          <a:spcPct val="107000"/>
                        </a:lnSpc>
                        <a:spcAft>
                          <a:spcPts val="800"/>
                        </a:spcAft>
                        <a:buNone/>
                      </a:pPr>
                      <a:r>
                        <a:rPr lang="en-IN" sz="3200">
                          <a:effectLst/>
                        </a:rPr>
                        <a:t>1 Crore</a:t>
                      </a:r>
                      <a:endParaRPr lang="en-IN" sz="320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gn="ctr">
                        <a:lnSpc>
                          <a:spcPct val="107000"/>
                        </a:lnSpc>
                        <a:spcAft>
                          <a:spcPts val="800"/>
                        </a:spcAft>
                        <a:buNone/>
                      </a:pPr>
                      <a:r>
                        <a:rPr lang="en-IN" sz="3200">
                          <a:effectLst/>
                        </a:rPr>
                        <a:t>1 Crore</a:t>
                      </a:r>
                      <a:endParaRPr lang="en-IN" sz="320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gn="ctr">
                        <a:lnSpc>
                          <a:spcPct val="107000"/>
                        </a:lnSpc>
                        <a:spcAft>
                          <a:spcPts val="800"/>
                        </a:spcAft>
                        <a:buNone/>
                      </a:pPr>
                      <a:r>
                        <a:rPr lang="en-IN" sz="3200">
                          <a:effectLst/>
                        </a:rPr>
                        <a:t>1 Crore</a:t>
                      </a:r>
                      <a:endParaRPr lang="en-IN" sz="320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gn="ctr">
                        <a:lnSpc>
                          <a:spcPct val="107000"/>
                        </a:lnSpc>
                        <a:spcAft>
                          <a:spcPts val="800"/>
                        </a:spcAft>
                        <a:buNone/>
                      </a:pPr>
                      <a:r>
                        <a:rPr lang="en-IN" sz="3200" dirty="0">
                          <a:effectLst/>
                        </a:rPr>
                        <a:t>1 Crore</a:t>
                      </a:r>
                      <a:endParaRPr lang="en-IN" sz="3200" dirty="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extLst>
                  <a:ext uri="{0D108BD9-81ED-4DB2-BD59-A6C34878D82A}">
                    <a16:rowId xmlns:a16="http://schemas.microsoft.com/office/drawing/2014/main" val="2340965933"/>
                  </a:ext>
                </a:extLst>
              </a:tr>
              <a:tr h="399942">
                <a:tc>
                  <a:txBody>
                    <a:bodyPr/>
                    <a:lstStyle/>
                    <a:p>
                      <a:pPr>
                        <a:lnSpc>
                          <a:spcPct val="107000"/>
                        </a:lnSpc>
                        <a:spcAft>
                          <a:spcPts val="800"/>
                        </a:spcAft>
                        <a:buNone/>
                      </a:pPr>
                      <a:r>
                        <a:rPr lang="en-IN" sz="3200" dirty="0">
                          <a:effectLst/>
                        </a:rPr>
                        <a:t>Is the Project RREP?</a:t>
                      </a:r>
                      <a:endParaRPr lang="en-IN" sz="3200" dirty="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gn="r">
                        <a:lnSpc>
                          <a:spcPct val="107000"/>
                        </a:lnSpc>
                        <a:spcAft>
                          <a:spcPts val="800"/>
                        </a:spcAft>
                        <a:buNone/>
                      </a:pPr>
                      <a:r>
                        <a:rPr lang="en-IN" sz="3200" dirty="0">
                          <a:effectLst/>
                        </a:rPr>
                        <a:t>?</a:t>
                      </a:r>
                      <a:endParaRPr lang="en-IN" sz="3200" dirty="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nchor="ctr"/>
                </a:tc>
                <a:tc>
                  <a:txBody>
                    <a:bodyPr/>
                    <a:lstStyle/>
                    <a:p>
                      <a:pPr algn="r">
                        <a:lnSpc>
                          <a:spcPct val="107000"/>
                        </a:lnSpc>
                        <a:spcAft>
                          <a:spcPts val="800"/>
                        </a:spcAft>
                        <a:buNone/>
                      </a:pPr>
                      <a:r>
                        <a:rPr lang="en-IN" sz="3200">
                          <a:effectLst/>
                        </a:rPr>
                        <a:t>?</a:t>
                      </a:r>
                      <a:endParaRPr lang="en-IN" sz="320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nchor="ctr"/>
                </a:tc>
                <a:tc>
                  <a:txBody>
                    <a:bodyPr/>
                    <a:lstStyle/>
                    <a:p>
                      <a:pPr algn="r">
                        <a:lnSpc>
                          <a:spcPct val="107000"/>
                        </a:lnSpc>
                        <a:spcAft>
                          <a:spcPts val="800"/>
                        </a:spcAft>
                        <a:buNone/>
                      </a:pPr>
                      <a:r>
                        <a:rPr lang="en-IN" sz="3200">
                          <a:effectLst/>
                        </a:rPr>
                        <a:t>?</a:t>
                      </a:r>
                      <a:endParaRPr lang="en-IN" sz="320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nchor="ctr"/>
                </a:tc>
                <a:tc>
                  <a:txBody>
                    <a:bodyPr/>
                    <a:lstStyle/>
                    <a:p>
                      <a:pPr algn="r">
                        <a:lnSpc>
                          <a:spcPct val="107000"/>
                        </a:lnSpc>
                        <a:spcAft>
                          <a:spcPts val="800"/>
                        </a:spcAft>
                        <a:buNone/>
                      </a:pPr>
                      <a:r>
                        <a:rPr lang="en-IN" sz="3200" dirty="0">
                          <a:effectLst/>
                        </a:rPr>
                        <a:t>?</a:t>
                      </a:r>
                      <a:endParaRPr lang="en-IN" sz="3200" dirty="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nchor="ctr"/>
                </a:tc>
                <a:extLst>
                  <a:ext uri="{0D108BD9-81ED-4DB2-BD59-A6C34878D82A}">
                    <a16:rowId xmlns:a16="http://schemas.microsoft.com/office/drawing/2014/main" val="220898231"/>
                  </a:ext>
                </a:extLst>
              </a:tr>
              <a:tr h="261539">
                <a:tc>
                  <a:txBody>
                    <a:bodyPr/>
                    <a:lstStyle/>
                    <a:p>
                      <a:pPr>
                        <a:lnSpc>
                          <a:spcPct val="107000"/>
                        </a:lnSpc>
                        <a:spcAft>
                          <a:spcPts val="800"/>
                        </a:spcAft>
                        <a:buNone/>
                      </a:pPr>
                      <a:r>
                        <a:rPr lang="en-IN" sz="3200" dirty="0">
                          <a:effectLst/>
                        </a:rPr>
                        <a:t>Rate of GST</a:t>
                      </a:r>
                      <a:endParaRPr lang="en-IN" sz="3200" dirty="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nchor="ctr"/>
                </a:tc>
                <a:tc>
                  <a:txBody>
                    <a:bodyPr/>
                    <a:lstStyle/>
                    <a:p>
                      <a:pPr>
                        <a:lnSpc>
                          <a:spcPct val="107000"/>
                        </a:lnSpc>
                        <a:spcAft>
                          <a:spcPts val="800"/>
                        </a:spcAft>
                        <a:buNone/>
                      </a:pPr>
                      <a:r>
                        <a:rPr lang="en-IN" sz="3200">
                          <a:effectLst/>
                        </a:rPr>
                        <a:t> </a:t>
                      </a:r>
                      <a:endParaRPr lang="en-IN" sz="320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nSpc>
                          <a:spcPct val="107000"/>
                        </a:lnSpc>
                        <a:spcAft>
                          <a:spcPts val="800"/>
                        </a:spcAft>
                        <a:buNone/>
                      </a:pPr>
                      <a:r>
                        <a:rPr lang="en-IN" sz="3200" dirty="0">
                          <a:effectLst/>
                        </a:rPr>
                        <a:t> </a:t>
                      </a:r>
                      <a:endParaRPr lang="en-IN" sz="3200" dirty="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nSpc>
                          <a:spcPct val="107000"/>
                        </a:lnSpc>
                        <a:spcAft>
                          <a:spcPts val="800"/>
                        </a:spcAft>
                        <a:buNone/>
                      </a:pPr>
                      <a:r>
                        <a:rPr lang="en-IN" sz="3200">
                          <a:effectLst/>
                        </a:rPr>
                        <a:t> </a:t>
                      </a:r>
                      <a:endParaRPr lang="en-IN" sz="320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nSpc>
                          <a:spcPct val="107000"/>
                        </a:lnSpc>
                        <a:spcAft>
                          <a:spcPts val="800"/>
                        </a:spcAft>
                        <a:buNone/>
                      </a:pPr>
                      <a:r>
                        <a:rPr lang="en-IN" sz="3200" dirty="0">
                          <a:effectLst/>
                        </a:rPr>
                        <a:t> </a:t>
                      </a:r>
                      <a:endParaRPr lang="en-IN" sz="3200" dirty="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extLst>
                  <a:ext uri="{0D108BD9-81ED-4DB2-BD59-A6C34878D82A}">
                    <a16:rowId xmlns:a16="http://schemas.microsoft.com/office/drawing/2014/main" val="2399809747"/>
                  </a:ext>
                </a:extLst>
              </a:tr>
              <a:tr h="399942">
                <a:tc>
                  <a:txBody>
                    <a:bodyPr/>
                    <a:lstStyle/>
                    <a:p>
                      <a:pPr>
                        <a:lnSpc>
                          <a:spcPct val="107000"/>
                        </a:lnSpc>
                        <a:spcAft>
                          <a:spcPts val="800"/>
                        </a:spcAft>
                        <a:buNone/>
                      </a:pPr>
                      <a:r>
                        <a:rPr lang="en-IN" sz="3200" dirty="0">
                          <a:effectLst/>
                        </a:rPr>
                        <a:t>Residence</a:t>
                      </a:r>
                      <a:endParaRPr lang="en-IN" sz="3200" dirty="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nchor="ctr"/>
                </a:tc>
                <a:tc>
                  <a:txBody>
                    <a:bodyPr/>
                    <a:lstStyle/>
                    <a:p>
                      <a:pPr algn="r">
                        <a:lnSpc>
                          <a:spcPct val="107000"/>
                        </a:lnSpc>
                        <a:spcAft>
                          <a:spcPts val="800"/>
                        </a:spcAft>
                        <a:buNone/>
                      </a:pPr>
                      <a:r>
                        <a:rPr lang="en-IN" sz="3200">
                          <a:effectLst/>
                        </a:rPr>
                        <a:t>?</a:t>
                      </a:r>
                      <a:endParaRPr lang="en-IN" sz="320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gn="r">
                        <a:lnSpc>
                          <a:spcPct val="107000"/>
                        </a:lnSpc>
                        <a:spcAft>
                          <a:spcPts val="800"/>
                        </a:spcAft>
                        <a:buNone/>
                      </a:pPr>
                      <a:r>
                        <a:rPr lang="en-IN" sz="3200" dirty="0">
                          <a:effectLst/>
                        </a:rPr>
                        <a:t>?</a:t>
                      </a:r>
                      <a:endParaRPr lang="en-IN" sz="3200" dirty="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gn="r">
                        <a:lnSpc>
                          <a:spcPct val="107000"/>
                        </a:lnSpc>
                        <a:spcAft>
                          <a:spcPts val="800"/>
                        </a:spcAft>
                        <a:buNone/>
                      </a:pPr>
                      <a:r>
                        <a:rPr lang="en-IN" sz="3200">
                          <a:effectLst/>
                        </a:rPr>
                        <a:t>?</a:t>
                      </a:r>
                      <a:endParaRPr lang="en-IN" sz="320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gn="r">
                        <a:lnSpc>
                          <a:spcPct val="107000"/>
                        </a:lnSpc>
                        <a:spcAft>
                          <a:spcPts val="800"/>
                        </a:spcAft>
                        <a:buNone/>
                      </a:pPr>
                      <a:r>
                        <a:rPr lang="en-IN" sz="3200">
                          <a:effectLst/>
                        </a:rPr>
                        <a:t>?</a:t>
                      </a:r>
                      <a:endParaRPr lang="en-IN" sz="320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extLst>
                  <a:ext uri="{0D108BD9-81ED-4DB2-BD59-A6C34878D82A}">
                    <a16:rowId xmlns:a16="http://schemas.microsoft.com/office/drawing/2014/main" val="1617161285"/>
                  </a:ext>
                </a:extLst>
              </a:tr>
              <a:tr h="399942">
                <a:tc>
                  <a:txBody>
                    <a:bodyPr/>
                    <a:lstStyle/>
                    <a:p>
                      <a:pPr>
                        <a:lnSpc>
                          <a:spcPct val="107000"/>
                        </a:lnSpc>
                        <a:spcAft>
                          <a:spcPts val="800"/>
                        </a:spcAft>
                        <a:buNone/>
                      </a:pPr>
                      <a:r>
                        <a:rPr lang="en-IN" sz="3200" dirty="0">
                          <a:effectLst/>
                        </a:rPr>
                        <a:t>Commercial</a:t>
                      </a:r>
                      <a:endParaRPr lang="en-IN" sz="3200" dirty="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nchor="ctr"/>
                </a:tc>
                <a:tc>
                  <a:txBody>
                    <a:bodyPr/>
                    <a:lstStyle/>
                    <a:p>
                      <a:pPr algn="r">
                        <a:lnSpc>
                          <a:spcPct val="107000"/>
                        </a:lnSpc>
                        <a:spcAft>
                          <a:spcPts val="800"/>
                        </a:spcAft>
                        <a:buNone/>
                      </a:pPr>
                      <a:r>
                        <a:rPr lang="en-IN" sz="3200">
                          <a:effectLst/>
                        </a:rPr>
                        <a:t>?</a:t>
                      </a:r>
                      <a:endParaRPr lang="en-IN" sz="320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gn="r">
                        <a:lnSpc>
                          <a:spcPct val="107000"/>
                        </a:lnSpc>
                        <a:spcAft>
                          <a:spcPts val="800"/>
                        </a:spcAft>
                        <a:buNone/>
                      </a:pPr>
                      <a:r>
                        <a:rPr lang="en-IN" sz="3200" dirty="0">
                          <a:effectLst/>
                        </a:rPr>
                        <a:t>?</a:t>
                      </a:r>
                      <a:endParaRPr lang="en-IN" sz="3200" dirty="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gn="r">
                        <a:lnSpc>
                          <a:spcPct val="107000"/>
                        </a:lnSpc>
                        <a:spcAft>
                          <a:spcPts val="800"/>
                        </a:spcAft>
                        <a:buNone/>
                      </a:pPr>
                      <a:r>
                        <a:rPr lang="en-IN" sz="3200">
                          <a:effectLst/>
                        </a:rPr>
                        <a:t>?</a:t>
                      </a:r>
                      <a:endParaRPr lang="en-IN" sz="320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gn="r">
                        <a:lnSpc>
                          <a:spcPct val="107000"/>
                        </a:lnSpc>
                        <a:spcAft>
                          <a:spcPts val="800"/>
                        </a:spcAft>
                        <a:buNone/>
                      </a:pPr>
                      <a:r>
                        <a:rPr lang="en-IN" sz="3200">
                          <a:effectLst/>
                        </a:rPr>
                        <a:t>?</a:t>
                      </a:r>
                      <a:endParaRPr lang="en-IN" sz="320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extLst>
                  <a:ext uri="{0D108BD9-81ED-4DB2-BD59-A6C34878D82A}">
                    <a16:rowId xmlns:a16="http://schemas.microsoft.com/office/drawing/2014/main" val="3430548319"/>
                  </a:ext>
                </a:extLst>
              </a:tr>
              <a:tr h="399942">
                <a:tc>
                  <a:txBody>
                    <a:bodyPr/>
                    <a:lstStyle/>
                    <a:p>
                      <a:pPr>
                        <a:lnSpc>
                          <a:spcPct val="107000"/>
                        </a:lnSpc>
                        <a:spcAft>
                          <a:spcPts val="800"/>
                        </a:spcAft>
                        <a:buNone/>
                      </a:pPr>
                      <a:r>
                        <a:rPr lang="en-IN" sz="3200" dirty="0">
                          <a:effectLst/>
                        </a:rPr>
                        <a:t>Eligible for ITC</a:t>
                      </a:r>
                      <a:endParaRPr lang="en-IN" sz="3200" dirty="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nchor="ctr"/>
                </a:tc>
                <a:tc>
                  <a:txBody>
                    <a:bodyPr/>
                    <a:lstStyle/>
                    <a:p>
                      <a:pPr algn="r">
                        <a:lnSpc>
                          <a:spcPct val="107000"/>
                        </a:lnSpc>
                        <a:spcAft>
                          <a:spcPts val="800"/>
                        </a:spcAft>
                        <a:buNone/>
                      </a:pPr>
                      <a:r>
                        <a:rPr lang="en-IN" sz="3200">
                          <a:effectLst/>
                        </a:rPr>
                        <a:t>?</a:t>
                      </a:r>
                      <a:endParaRPr lang="en-IN" sz="320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gn="r">
                        <a:lnSpc>
                          <a:spcPct val="107000"/>
                        </a:lnSpc>
                        <a:spcAft>
                          <a:spcPts val="800"/>
                        </a:spcAft>
                        <a:buNone/>
                      </a:pPr>
                      <a:r>
                        <a:rPr lang="en-IN" sz="3200" dirty="0">
                          <a:effectLst/>
                        </a:rPr>
                        <a:t>?</a:t>
                      </a:r>
                      <a:endParaRPr lang="en-IN" sz="3200" dirty="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gn="r">
                        <a:lnSpc>
                          <a:spcPct val="107000"/>
                        </a:lnSpc>
                        <a:spcAft>
                          <a:spcPts val="800"/>
                        </a:spcAft>
                        <a:buNone/>
                      </a:pPr>
                      <a:r>
                        <a:rPr lang="en-IN" sz="3200">
                          <a:effectLst/>
                        </a:rPr>
                        <a:t>?</a:t>
                      </a:r>
                      <a:endParaRPr lang="en-IN" sz="320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gn="r">
                        <a:lnSpc>
                          <a:spcPct val="107000"/>
                        </a:lnSpc>
                        <a:spcAft>
                          <a:spcPts val="800"/>
                        </a:spcAft>
                        <a:buNone/>
                      </a:pPr>
                      <a:r>
                        <a:rPr lang="en-IN" sz="3200" dirty="0">
                          <a:effectLst/>
                        </a:rPr>
                        <a:t>?</a:t>
                      </a:r>
                      <a:endParaRPr lang="en-IN" sz="3200" dirty="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extLst>
                  <a:ext uri="{0D108BD9-81ED-4DB2-BD59-A6C34878D82A}">
                    <a16:rowId xmlns:a16="http://schemas.microsoft.com/office/drawing/2014/main" val="1226214963"/>
                  </a:ext>
                </a:extLst>
              </a:tr>
              <a:tr h="399942">
                <a:tc>
                  <a:txBody>
                    <a:bodyPr/>
                    <a:lstStyle/>
                    <a:p>
                      <a:pPr>
                        <a:lnSpc>
                          <a:spcPct val="107000"/>
                        </a:lnSpc>
                        <a:spcAft>
                          <a:spcPts val="800"/>
                        </a:spcAft>
                        <a:buNone/>
                      </a:pPr>
                      <a:r>
                        <a:rPr lang="en-IN" sz="3200" dirty="0">
                          <a:effectLst/>
                        </a:rPr>
                        <a:t>If yes, amount</a:t>
                      </a:r>
                      <a:endParaRPr lang="en-IN" sz="3200" dirty="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nchor="ctr"/>
                </a:tc>
                <a:tc>
                  <a:txBody>
                    <a:bodyPr/>
                    <a:lstStyle/>
                    <a:p>
                      <a:pPr algn="r">
                        <a:lnSpc>
                          <a:spcPct val="107000"/>
                        </a:lnSpc>
                        <a:spcAft>
                          <a:spcPts val="800"/>
                        </a:spcAft>
                        <a:buNone/>
                      </a:pPr>
                      <a:r>
                        <a:rPr lang="en-IN" sz="3200">
                          <a:effectLst/>
                        </a:rPr>
                        <a:t>?</a:t>
                      </a:r>
                      <a:endParaRPr lang="en-IN" sz="320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gn="r">
                        <a:lnSpc>
                          <a:spcPct val="107000"/>
                        </a:lnSpc>
                        <a:spcAft>
                          <a:spcPts val="800"/>
                        </a:spcAft>
                        <a:buNone/>
                      </a:pPr>
                      <a:r>
                        <a:rPr lang="en-IN" sz="3200">
                          <a:effectLst/>
                        </a:rPr>
                        <a:t>?</a:t>
                      </a:r>
                      <a:endParaRPr lang="en-IN" sz="320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gn="r">
                        <a:lnSpc>
                          <a:spcPct val="107000"/>
                        </a:lnSpc>
                        <a:spcAft>
                          <a:spcPts val="800"/>
                        </a:spcAft>
                        <a:buNone/>
                      </a:pPr>
                      <a:r>
                        <a:rPr lang="en-IN" sz="3200" dirty="0">
                          <a:effectLst/>
                        </a:rPr>
                        <a:t>?</a:t>
                      </a:r>
                      <a:endParaRPr lang="en-IN" sz="3200" dirty="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gn="r">
                        <a:lnSpc>
                          <a:spcPct val="107000"/>
                        </a:lnSpc>
                        <a:spcAft>
                          <a:spcPts val="800"/>
                        </a:spcAft>
                        <a:buNone/>
                      </a:pPr>
                      <a:r>
                        <a:rPr lang="en-IN" sz="3200" dirty="0">
                          <a:effectLst/>
                        </a:rPr>
                        <a:t>?</a:t>
                      </a:r>
                      <a:endParaRPr lang="en-IN" sz="3200" dirty="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extLst>
                  <a:ext uri="{0D108BD9-81ED-4DB2-BD59-A6C34878D82A}">
                    <a16:rowId xmlns:a16="http://schemas.microsoft.com/office/drawing/2014/main" val="3754831577"/>
                  </a:ext>
                </a:extLst>
              </a:tr>
              <a:tr h="535064">
                <a:tc>
                  <a:txBody>
                    <a:bodyPr/>
                    <a:lstStyle/>
                    <a:p>
                      <a:pPr>
                        <a:lnSpc>
                          <a:spcPct val="107000"/>
                        </a:lnSpc>
                        <a:spcAft>
                          <a:spcPts val="800"/>
                        </a:spcAft>
                        <a:buNone/>
                      </a:pPr>
                      <a:r>
                        <a:rPr lang="en-IN" sz="3200" dirty="0">
                          <a:effectLst/>
                        </a:rPr>
                        <a:t>80% RCM Applicable?</a:t>
                      </a:r>
                      <a:endParaRPr lang="en-IN" sz="3200" dirty="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nchor="ctr"/>
                </a:tc>
                <a:tc>
                  <a:txBody>
                    <a:bodyPr/>
                    <a:lstStyle/>
                    <a:p>
                      <a:pPr algn="r">
                        <a:lnSpc>
                          <a:spcPct val="107000"/>
                        </a:lnSpc>
                        <a:spcAft>
                          <a:spcPts val="800"/>
                        </a:spcAft>
                        <a:buNone/>
                      </a:pPr>
                      <a:r>
                        <a:rPr lang="en-IN" sz="3200" dirty="0">
                          <a:effectLst/>
                        </a:rPr>
                        <a:t>?</a:t>
                      </a:r>
                      <a:endParaRPr lang="en-IN" sz="3200" dirty="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gn="r">
                        <a:lnSpc>
                          <a:spcPct val="107000"/>
                        </a:lnSpc>
                        <a:spcAft>
                          <a:spcPts val="800"/>
                        </a:spcAft>
                        <a:buNone/>
                      </a:pPr>
                      <a:r>
                        <a:rPr lang="en-IN" sz="3200">
                          <a:effectLst/>
                        </a:rPr>
                        <a:t>?</a:t>
                      </a:r>
                      <a:endParaRPr lang="en-IN" sz="320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gn="r">
                        <a:lnSpc>
                          <a:spcPct val="107000"/>
                        </a:lnSpc>
                        <a:spcAft>
                          <a:spcPts val="800"/>
                        </a:spcAft>
                        <a:buNone/>
                      </a:pPr>
                      <a:r>
                        <a:rPr lang="en-IN" sz="3200" dirty="0">
                          <a:effectLst/>
                        </a:rPr>
                        <a:t>?</a:t>
                      </a:r>
                      <a:endParaRPr lang="en-IN" sz="3200" dirty="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tc>
                  <a:txBody>
                    <a:bodyPr/>
                    <a:lstStyle/>
                    <a:p>
                      <a:pPr algn="r">
                        <a:lnSpc>
                          <a:spcPct val="107000"/>
                        </a:lnSpc>
                        <a:spcAft>
                          <a:spcPts val="800"/>
                        </a:spcAft>
                        <a:buNone/>
                      </a:pPr>
                      <a:r>
                        <a:rPr lang="en-IN" sz="3200" dirty="0">
                          <a:effectLst/>
                        </a:rPr>
                        <a:t>?</a:t>
                      </a:r>
                      <a:endParaRPr lang="en-IN" sz="3200" dirty="0">
                        <a:effectLst/>
                        <a:latin typeface="Calibri" panose="020F0502020204030204" pitchFamily="34" charset="0"/>
                        <a:ea typeface="Calibri" panose="020F0502020204030204" pitchFamily="34" charset="0"/>
                        <a:cs typeface="Shruti" panose="020B0502040204020203" pitchFamily="34" charset="0"/>
                      </a:endParaRPr>
                    </a:p>
                  </a:txBody>
                  <a:tcPr marL="52975" marR="52975" marT="0" marB="0"/>
                </a:tc>
                <a:extLst>
                  <a:ext uri="{0D108BD9-81ED-4DB2-BD59-A6C34878D82A}">
                    <a16:rowId xmlns:a16="http://schemas.microsoft.com/office/drawing/2014/main" val="1497877562"/>
                  </a:ext>
                </a:extLst>
              </a:tr>
            </a:tbl>
          </a:graphicData>
        </a:graphic>
      </p:graphicFrame>
    </p:spTree>
    <p:extLst>
      <p:ext uri="{BB962C8B-B14F-4D97-AF65-F5344CB8AC3E}">
        <p14:creationId xmlns:p14="http://schemas.microsoft.com/office/powerpoint/2010/main" val="26719864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669</TotalTime>
  <Words>3206</Words>
  <Application>Microsoft Office PowerPoint</Application>
  <PresentationFormat>Custom</PresentationFormat>
  <Paragraphs>463</Paragraphs>
  <Slides>55</Slides>
  <Notes>41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55</vt:i4>
      </vt:variant>
    </vt:vector>
  </HeadingPairs>
  <TitlesOfParts>
    <vt:vector size="69" baseType="lpstr">
      <vt:lpstr>Montserrat SemiBold</vt:lpstr>
      <vt:lpstr>Montserrat</vt:lpstr>
      <vt:lpstr>Verdana</vt:lpstr>
      <vt:lpstr>Montserrat ExtraBold</vt:lpstr>
      <vt:lpstr>Arial</vt:lpstr>
      <vt:lpstr>Arvo</vt:lpstr>
      <vt:lpstr>Tahoma</vt:lpstr>
      <vt:lpstr>Abadi</vt:lpstr>
      <vt:lpstr>Poppins Bold</vt:lpstr>
      <vt:lpstr>Wingdings</vt:lpstr>
      <vt:lpstr>Poppins SemiBold</vt:lpstr>
      <vt:lpstr>Calibri</vt:lpstr>
      <vt:lpstr>Spectral Light</vt:lpstr>
      <vt:lpstr>Office Theme</vt:lpstr>
      <vt:lpstr>PowerPoint Presentation</vt:lpstr>
      <vt:lpstr>PowerPoint Presentation</vt:lpstr>
      <vt:lpstr>PowerPoint Presentation</vt:lpstr>
      <vt:lpstr>New GST Scheme   w.e.f. 1 April, 2019</vt:lpstr>
      <vt:lpstr>Input Tax Credit  Types </vt:lpstr>
      <vt:lpstr>Development Rights Types </vt:lpstr>
      <vt:lpstr>Development Rights w.e.f. 1 April, 2019</vt:lpstr>
      <vt:lpstr>Reverse Charge Mechanism  From Unregistered Suppliers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White Modern Business Presentation</dc:title>
  <dc:creator>Punit</dc:creator>
  <cp:lastModifiedBy>CA Punit Prajapati</cp:lastModifiedBy>
  <cp:revision>6</cp:revision>
  <dcterms:created xsi:type="dcterms:W3CDTF">2006-08-16T00:00:00Z</dcterms:created>
  <dcterms:modified xsi:type="dcterms:W3CDTF">2025-03-18T07:26:14Z</dcterms:modified>
  <dc:identifier>DAF4EgR-zQA</dc:identifier>
</cp:coreProperties>
</file>